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1" r:id="rId17"/>
    <p:sldId id="302" r:id="rId18"/>
    <p:sldId id="303" r:id="rId19"/>
    <p:sldId id="304" r:id="rId20"/>
    <p:sldId id="305" r:id="rId21"/>
    <p:sldId id="306" r:id="rId22"/>
    <p:sldId id="272" r:id="rId23"/>
    <p:sldId id="273" r:id="rId24"/>
    <p:sldId id="275" r:id="rId25"/>
    <p:sldId id="276" r:id="rId26"/>
    <p:sldId id="277" r:id="rId27"/>
    <p:sldId id="278" r:id="rId28"/>
    <p:sldId id="349" r:id="rId29"/>
    <p:sldId id="350" r:id="rId30"/>
    <p:sldId id="351" r:id="rId31"/>
    <p:sldId id="352" r:id="rId32"/>
    <p:sldId id="353" r:id="rId33"/>
    <p:sldId id="354" r:id="rId34"/>
    <p:sldId id="355" r:id="rId35"/>
    <p:sldId id="356" r:id="rId36"/>
    <p:sldId id="357" r:id="rId37"/>
    <p:sldId id="358" r:id="rId38"/>
    <p:sldId id="279" r:id="rId39"/>
    <p:sldId id="359" r:id="rId40"/>
    <p:sldId id="360" r:id="rId41"/>
    <p:sldId id="280" r:id="rId42"/>
    <p:sldId id="281" r:id="rId43"/>
    <p:sldId id="282" r:id="rId44"/>
    <p:sldId id="283" r:id="rId45"/>
    <p:sldId id="284" r:id="rId46"/>
    <p:sldId id="285" r:id="rId47"/>
    <p:sldId id="361" r:id="rId48"/>
    <p:sldId id="286" r:id="rId49"/>
    <p:sldId id="287" r:id="rId50"/>
    <p:sldId id="288" r:id="rId51"/>
    <p:sldId id="289" r:id="rId52"/>
    <p:sldId id="290" r:id="rId53"/>
    <p:sldId id="314"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16" r:id="rId76"/>
    <p:sldId id="383" r:id="rId77"/>
    <p:sldId id="317" r:id="rId78"/>
    <p:sldId id="318" r:id="rId79"/>
    <p:sldId id="320" r:id="rId80"/>
    <p:sldId id="321" r:id="rId81"/>
    <p:sldId id="384" r:id="rId82"/>
    <p:sldId id="385" r:id="rId83"/>
    <p:sldId id="386" r:id="rId84"/>
    <p:sldId id="387" r:id="rId85"/>
    <p:sldId id="388" r:id="rId86"/>
    <p:sldId id="389"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324" r:id="rId109"/>
    <p:sldId id="327" r:id="rId110"/>
    <p:sldId id="328" r:id="rId111"/>
    <p:sldId id="329" r:id="rId112"/>
    <p:sldId id="414" r:id="rId113"/>
    <p:sldId id="415" r:id="rId114"/>
    <p:sldId id="416" r:id="rId115"/>
    <p:sldId id="417" r:id="rId116"/>
    <p:sldId id="418" r:id="rId117"/>
    <p:sldId id="419" r:id="rId118"/>
    <p:sldId id="420" r:id="rId119"/>
    <p:sldId id="421" r:id="rId120"/>
    <p:sldId id="422" r:id="rId121"/>
    <p:sldId id="423" r:id="rId122"/>
    <p:sldId id="330" r:id="rId123"/>
    <p:sldId id="331" r:id="rId124"/>
    <p:sldId id="332" r:id="rId125"/>
    <p:sldId id="333" r:id="rId126"/>
    <p:sldId id="334" r:id="rId127"/>
    <p:sldId id="335" r:id="rId128"/>
    <p:sldId id="336" r:id="rId129"/>
    <p:sldId id="337" r:id="rId130"/>
    <p:sldId id="338" r:id="rId131"/>
    <p:sldId id="339" r:id="rId132"/>
    <p:sldId id="340" r:id="rId133"/>
    <p:sldId id="341" r:id="rId134"/>
    <p:sldId id="342" r:id="rId135"/>
    <p:sldId id="343" r:id="rId136"/>
    <p:sldId id="344" r:id="rId137"/>
    <p:sldId id="345" r:id="rId138"/>
    <p:sldId id="346" r:id="rId139"/>
    <p:sldId id="347" r:id="rId140"/>
    <p:sldId id="348" r:id="rId141"/>
    <p:sldId id="291" r:id="rId142"/>
    <p:sldId id="292" r:id="rId143"/>
    <p:sldId id="293" r:id="rId144"/>
    <p:sldId id="294" r:id="rId145"/>
    <p:sldId id="295" r:id="rId146"/>
    <p:sldId id="296" r:id="rId147"/>
    <p:sldId id="297" r:id="rId148"/>
    <p:sldId id="298" r:id="rId149"/>
    <p:sldId id="299" r:id="rId150"/>
    <p:sldId id="300" r:id="rId151"/>
  </p:sldIdLst>
  <p:sldSz cx="9144000" cy="5715000" type="screen16x10"/>
  <p:notesSz cx="6858000" cy="9144000"/>
  <p:embeddedFontLst>
    <p:embeddedFont>
      <p:font typeface="Lato" panose="020F0502020204030203" pitchFamily="34" charset="0"/>
      <p:regular r:id="rId153"/>
      <p:bold r:id="rId154"/>
      <p:italic r:id="rId155"/>
      <p:boldItalic r:id="rId156"/>
    </p:embeddedFont>
    <p:embeddedFont>
      <p:font typeface="Montserrat" panose="00000500000000000000" pitchFamily="2" charset="0"/>
      <p:regular r:id="rId157"/>
      <p:bold r:id="rId158"/>
      <p:italic r:id="rId159"/>
      <p:boldItalic r:id="rId160"/>
    </p:embeddedFont>
    <p:embeddedFont>
      <p:font typeface="Montserrat ExtraBold" panose="00000900000000000000" pitchFamily="2" charset="0"/>
      <p:bold r:id="rId161"/>
      <p:boldItalic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3" roundtripDataSignature="AMtx7mjb4WbThY+Hdw3CsK0H9QFrO907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ee demares" initials="td" lastIdx="1" clrIdx="0">
    <p:extLst>
      <p:ext uri="{19B8F6BF-5375-455C-9EA6-DF929625EA0E}">
        <p15:presenceInfo xmlns:p15="http://schemas.microsoft.com/office/powerpoint/2012/main" userId="11b2646fb567b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104" y="12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2.fntdata"/><Relationship Id="rId15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8.fntdata"/><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4.fntdata"/><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d57810c0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aed57810c0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CC0FFAD-311F-2713-9364-F1DDB8C50F3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046E3F-B86C-E6EC-D6E0-FCDC0B59C1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433331-18B5-F20D-A295-7349ED3CF7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4B40A04-8883-05A4-4BEC-6ABD638253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100</a:t>
            </a:fld>
            <a:endParaRPr/>
          </a:p>
        </p:txBody>
      </p:sp>
    </p:spTree>
    <p:extLst>
      <p:ext uri="{BB962C8B-B14F-4D97-AF65-F5344CB8AC3E}">
        <p14:creationId xmlns:p14="http://schemas.microsoft.com/office/powerpoint/2010/main" val="261621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1F64536-C72B-B1E3-F5F8-3810F92AC1E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4CCAE24-A0E9-1A38-43F7-3DCF86D171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2ECD72-0429-F0F4-B993-32E562E8B7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35954B-005F-F6EF-8297-CE1152AE3B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20678253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0AE1BEB-0338-E8F6-4259-78604C9855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C95DF37-877C-6AA2-C1AE-7B30F82493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385C93E-AE4F-26FC-FEED-6F0B0884F6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93C7BF4-1C67-ADF4-A101-B97AD8A2647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6290650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91FEFF4-D74F-1560-BEF5-204EDFA6440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555DC7A-841A-CF85-F46C-3C51AEF107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47A44-332F-BA17-9DBA-1882FB596FC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262F645-2597-0B78-E24A-5766EE7A108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0581912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CC7C79-4CDC-2952-46F9-EF427C307C3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9E78841-3F52-090D-FF92-5064A40E38E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2167C0C-16DC-1150-C467-9D68D55F69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0CA5D76-3A21-2C13-8D27-AB642BA8BB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31183651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6E0BA0-2C62-5DD6-1FC6-B5EC2F552E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F70910-D4B9-5C47-6235-59FCB080187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3D1B1E-5B6D-047C-8D3C-EE3A6F97AB1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9910DF8-18F0-6964-1205-AB3A1D2038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41320299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999F2A1-F62D-151B-B14F-02D01ECC7B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FAB066-F1A8-80AC-DEFE-3ECD6224F6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59F2905-CCE1-73ED-B65B-23D3575872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6E54D4C-C296-4860-77C7-ADEF885D575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106</a:t>
            </a:fld>
            <a:endParaRPr/>
          </a:p>
        </p:txBody>
      </p:sp>
    </p:spTree>
    <p:extLst>
      <p:ext uri="{BB962C8B-B14F-4D97-AF65-F5344CB8AC3E}">
        <p14:creationId xmlns:p14="http://schemas.microsoft.com/office/powerpoint/2010/main" val="24348166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A07D277-442D-83A3-B0DF-383D9BD87C7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B405824-D2AB-242B-2C5C-69BB62733CB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B06AC77-55EB-A011-83FB-FAB868FBBEA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8CB7AF9-9C99-B6E2-D82A-EF8D78D9E8C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107</a:t>
            </a:fld>
            <a:endParaRPr/>
          </a:p>
        </p:txBody>
      </p:sp>
    </p:spTree>
    <p:extLst>
      <p:ext uri="{BB962C8B-B14F-4D97-AF65-F5344CB8AC3E}">
        <p14:creationId xmlns:p14="http://schemas.microsoft.com/office/powerpoint/2010/main" val="5838730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AC579BB-0860-8C52-50F2-3324356B82D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8494AAB8-400C-749C-CB61-492C488BCB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E59760FB-E7F5-4F64-6F39-196856782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259AA961-F15F-DD00-5345-ED9CC819DA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108</a:t>
            </a:fld>
            <a:endParaRPr/>
          </a:p>
        </p:txBody>
      </p:sp>
    </p:spTree>
    <p:extLst>
      <p:ext uri="{BB962C8B-B14F-4D97-AF65-F5344CB8AC3E}">
        <p14:creationId xmlns:p14="http://schemas.microsoft.com/office/powerpoint/2010/main" val="10999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C9A9445-DDE4-FD3B-A40D-497D25362429}"/>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440BD75-BBA5-0650-EF41-927CFF4722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DA3E3332-D995-1E12-7C1E-9FBAADF7A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AABE5FB5-3FD7-B96F-9609-0B9AB2060A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109</a:t>
            </a:fld>
            <a:endParaRPr/>
          </a:p>
        </p:txBody>
      </p:sp>
    </p:spTree>
    <p:extLst>
      <p:ext uri="{BB962C8B-B14F-4D97-AF65-F5344CB8AC3E}">
        <p14:creationId xmlns:p14="http://schemas.microsoft.com/office/powerpoint/2010/main" val="10149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ed57810c0_0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ed57810c0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aed57810c0_0_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AB35C1F-42C9-CD7B-4604-78A371DE1E1B}"/>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13288A31-6FCC-8077-894F-1CCE1FECD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FD55E65-DBD1-D6FA-D6E4-4D0FF3D7DD9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0AD2637-7A1E-D548-AEE2-46B178B50C7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110</a:t>
            </a:fld>
            <a:endParaRPr/>
          </a:p>
        </p:txBody>
      </p:sp>
    </p:spTree>
    <p:extLst>
      <p:ext uri="{BB962C8B-B14F-4D97-AF65-F5344CB8AC3E}">
        <p14:creationId xmlns:p14="http://schemas.microsoft.com/office/powerpoint/2010/main" val="36110881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8616FC5-5354-C93C-E67A-128F23427B1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98408CDF-FE0E-2DC1-6C77-01530802F7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53C5609-1E8A-84FC-704A-929D29BAE10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46669486-552C-A7E5-7B13-47CA3DDFABB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111</a:t>
            </a:fld>
            <a:endParaRPr/>
          </a:p>
        </p:txBody>
      </p:sp>
    </p:spTree>
    <p:extLst>
      <p:ext uri="{BB962C8B-B14F-4D97-AF65-F5344CB8AC3E}">
        <p14:creationId xmlns:p14="http://schemas.microsoft.com/office/powerpoint/2010/main" val="14831472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9A32718-C4DA-EA02-DAF2-F70D90A8BF1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C7DFE3B-1AA1-98F6-53CE-9B4685F588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3668D0-E42E-7437-35A6-E4E6EEB9D2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49FD63-E280-D647-B9C1-9B581E8138B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112</a:t>
            </a:fld>
            <a:endParaRPr/>
          </a:p>
        </p:txBody>
      </p:sp>
    </p:spTree>
    <p:extLst>
      <p:ext uri="{BB962C8B-B14F-4D97-AF65-F5344CB8AC3E}">
        <p14:creationId xmlns:p14="http://schemas.microsoft.com/office/powerpoint/2010/main" val="28852266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50A21B-0694-52F2-D0C6-1922EF2EDCB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4A5B861-E070-014A-7617-E98DDCFEC9E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1A2E51-A2B1-6374-4088-431539BC357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41A6E10-9980-04C4-BA8F-2AEFBFB1183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113</a:t>
            </a:fld>
            <a:endParaRPr/>
          </a:p>
        </p:txBody>
      </p:sp>
    </p:spTree>
    <p:extLst>
      <p:ext uri="{BB962C8B-B14F-4D97-AF65-F5344CB8AC3E}">
        <p14:creationId xmlns:p14="http://schemas.microsoft.com/office/powerpoint/2010/main" val="7134134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7267066-DA5E-C0FA-7F5A-BD3EBC782AD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0F48379-3E43-A390-AFD2-D56D56829A6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2BD20B7-4190-E15C-106E-5B8656FAC7E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B07416-19D5-FEC7-235C-8F1CC52157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30855729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1E5DCEA-580E-09E7-7AFF-EE96FC67FED0}"/>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45E3C9C-9524-17F5-B1EC-38BCE38D51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64DC599E-26A7-9EFF-9DD9-EC1C574CB7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1E0D024-E601-A8A8-84E8-2669DD9E100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2288739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03F0395-CCC1-C349-0D2F-9FBBBBA05AA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1B29D6A-31FC-4784-544B-F6EA3E637F9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A067E42-8DBC-12E1-82D5-81B63BFFA4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F6679-359F-64B4-BE94-EF54949256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22299594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BD7F1E8-BC3B-333D-6D4E-189A241BDFA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1665926-16E2-1BD4-5ADD-86FD3377AAD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F624DA2-706F-A425-B110-E4EE2DD0D2C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9190A62-F7FF-9A1B-EFAD-E1B880A914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117</a:t>
            </a:fld>
            <a:endParaRPr/>
          </a:p>
        </p:txBody>
      </p:sp>
    </p:spTree>
    <p:extLst>
      <p:ext uri="{BB962C8B-B14F-4D97-AF65-F5344CB8AC3E}">
        <p14:creationId xmlns:p14="http://schemas.microsoft.com/office/powerpoint/2010/main" val="28232986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B2173-2CA1-5288-4D34-7F928220E3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0F85BA1-AC00-BA55-FB50-90335E9E45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E742B45-1881-18BA-FC3C-562EACF4410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311E00-83B8-804D-EF29-2E0E52C1C59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118</a:t>
            </a:fld>
            <a:endParaRPr/>
          </a:p>
        </p:txBody>
      </p:sp>
    </p:spTree>
    <p:extLst>
      <p:ext uri="{BB962C8B-B14F-4D97-AF65-F5344CB8AC3E}">
        <p14:creationId xmlns:p14="http://schemas.microsoft.com/office/powerpoint/2010/main" val="3381393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B9CC27-5C34-3D1E-760F-0929301FCC7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FECE13B-12F1-F410-4B32-0A9BBC8320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DE80A679-4EC6-43AA-437B-4D19FE2AEDA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3B0F3C8-2F7C-3B0A-F3F2-0B81B4EAD13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1894015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ed57810c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aed57810c0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954921-5E80-6F8E-28E2-5B39C0EEF8C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BE0A9C2-E634-FF22-7A65-815302A96A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851836C-2974-6F90-669B-7288D772798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2706E26-12E7-855F-3105-8377A3293C6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18583411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4E3CA14-F01C-5664-2EE0-77DB9F62E1B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9BF05AD-D8B4-48D7-6614-EF84B309B8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2F1AC51-59D4-FCA5-C23D-0280E8AEA8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935219-CBD0-83E7-CBC2-E558E03059B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6891779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EA8870E-6EDA-ACCE-0B0A-749179F3287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D5A0638B-ED03-F127-0536-B8A50913291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1A33BB2-B7AF-3EB5-513D-72F9D394301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80CAEAF-122A-59FC-C1FD-36DA6BAD9D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122</a:t>
            </a:fld>
            <a:endParaRPr/>
          </a:p>
        </p:txBody>
      </p:sp>
    </p:spTree>
    <p:extLst>
      <p:ext uri="{BB962C8B-B14F-4D97-AF65-F5344CB8AC3E}">
        <p14:creationId xmlns:p14="http://schemas.microsoft.com/office/powerpoint/2010/main" val="1154860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257375F-7777-9126-DEE3-2A823FE433B5}"/>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D072B6F-8BD3-563A-43CA-51C0A40EB27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C9167977-2E06-E3ED-7CE6-EE7571CBC56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253A2DE-979C-29D9-974F-7F9C61C5538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5984460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DEA6EDC-374C-3682-BD6A-5543FD795447}"/>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02D885E-3DF5-6A63-8927-D3A243C1A4A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7A1B4697-9D53-5A15-6846-1FB015D07BB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AB3CA424-F6F7-B10B-0CA2-1988F5D4820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37450043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2E3F2004-FF24-1B9F-6D1D-6D4A60034408}"/>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5403D44B-B87D-90C4-8781-492D4B1CB8B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F9F64574-EEE1-12A4-41B4-6BD2936E5D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DABBAF93-AC98-AE36-265F-DA90222BEAE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1820707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35AAFAD4-92FD-3684-8011-2321ABF275B7}"/>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98D0D84-A7F9-380B-3769-70D2688242C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B7E81E9C-0C48-9BC8-C588-BF0D2079DA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83C3AC33-798D-B959-E5E3-C401910EF42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42859004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25D86ACC-A14D-79F0-2EF7-A365F923867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648BC4-EED1-E608-3E21-2E1567AF4E8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4E2BE440-42C4-8800-B84C-E354AE76AD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1DB18DFE-D1D1-C7AC-AFB4-DE5A6D474C6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127</a:t>
            </a:fld>
            <a:endParaRPr/>
          </a:p>
        </p:txBody>
      </p:sp>
    </p:spTree>
    <p:extLst>
      <p:ext uri="{BB962C8B-B14F-4D97-AF65-F5344CB8AC3E}">
        <p14:creationId xmlns:p14="http://schemas.microsoft.com/office/powerpoint/2010/main" val="22009417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3BB61AD-2FA7-FD5E-6B2E-A4E4A40F0769}"/>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446566CA-D5C6-7A89-B3B9-5EBD7A13535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8A64C6D-4844-F92D-91E8-D455252F954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AACFE927-2DD3-569A-05B7-95C7CBBD1E3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128</a:t>
            </a:fld>
            <a:endParaRPr/>
          </a:p>
        </p:txBody>
      </p:sp>
    </p:spTree>
    <p:extLst>
      <p:ext uri="{BB962C8B-B14F-4D97-AF65-F5344CB8AC3E}">
        <p14:creationId xmlns:p14="http://schemas.microsoft.com/office/powerpoint/2010/main" val="28584561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0560EA3-EDDC-006B-6E47-63766FB4030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C3B85AD-1849-12BE-0A48-E07C6782DBF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0194A62-E226-BB2A-0F36-F11B24B0728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5905481F-740C-90C4-9DA6-20CB834357B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346280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ed57810c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aed57810c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43FF42E-BE3B-A129-B72B-B2910EF4D73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ABD9492-9212-74C0-10D0-BA0E4EA673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8DCC16A4-377B-BDFC-887E-BD6E135C7D4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87E8A40-4092-533B-D254-0E079B7AFAA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8100478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97C90E81-6825-AF5F-9FF1-FF6FE6DC0BC3}"/>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23C54C7-F290-FFFB-816E-3C373F9030C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18295231-FC90-3ACD-AEEA-62E79A2899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D632D9B0-D3BD-A4E9-38F7-09578847D8A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131</a:t>
            </a:fld>
            <a:endParaRPr/>
          </a:p>
        </p:txBody>
      </p:sp>
    </p:spTree>
    <p:extLst>
      <p:ext uri="{BB962C8B-B14F-4D97-AF65-F5344CB8AC3E}">
        <p14:creationId xmlns:p14="http://schemas.microsoft.com/office/powerpoint/2010/main" val="40839920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AE164BAE-ACC5-707A-FFB0-03B46BB9D376}"/>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AA3939F1-C5B0-76E2-EDE8-F265626460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5BD752B7-8FBA-F84A-E857-A4BDB010952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A4BA6209-3070-E2E5-8FA5-C8B729B76D1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132</a:t>
            </a:fld>
            <a:endParaRPr/>
          </a:p>
        </p:txBody>
      </p:sp>
    </p:spTree>
    <p:extLst>
      <p:ext uri="{BB962C8B-B14F-4D97-AF65-F5344CB8AC3E}">
        <p14:creationId xmlns:p14="http://schemas.microsoft.com/office/powerpoint/2010/main" val="33096375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7C117C6E-A11B-3E57-2907-8DB25BFAD354}"/>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0F6E3240-A96D-2B9B-1CE9-596C132227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A4B480A6-AFCC-0875-E886-56DD1BD498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0177D978-94BF-35D6-0AAE-8CCE92E1E8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133</a:t>
            </a:fld>
            <a:endParaRPr/>
          </a:p>
        </p:txBody>
      </p:sp>
    </p:spTree>
    <p:extLst>
      <p:ext uri="{BB962C8B-B14F-4D97-AF65-F5344CB8AC3E}">
        <p14:creationId xmlns:p14="http://schemas.microsoft.com/office/powerpoint/2010/main" val="2123547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D83F244-8F45-25B2-3D6E-01ADFA459F4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7C08E651-2D21-0ED0-2FDD-00E3D77296F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826867AC-2852-9D84-27AB-4A72396816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48794177-7969-244A-4F59-CC5D20F49B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134</a:t>
            </a:fld>
            <a:endParaRPr/>
          </a:p>
        </p:txBody>
      </p:sp>
    </p:spTree>
    <p:extLst>
      <p:ext uri="{BB962C8B-B14F-4D97-AF65-F5344CB8AC3E}">
        <p14:creationId xmlns:p14="http://schemas.microsoft.com/office/powerpoint/2010/main" val="41389688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75C7000-57DA-8B50-3FC6-77E89FE6E34F}"/>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F93BDE37-AC9E-B52C-AD4C-9C0E986651A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AEAA93A5-24E0-D73A-42B7-BD4E1D5657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5BA8F9BB-F7D8-8D12-50F3-543DF525CE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135</a:t>
            </a:fld>
            <a:endParaRPr/>
          </a:p>
        </p:txBody>
      </p:sp>
    </p:spTree>
    <p:extLst>
      <p:ext uri="{BB962C8B-B14F-4D97-AF65-F5344CB8AC3E}">
        <p14:creationId xmlns:p14="http://schemas.microsoft.com/office/powerpoint/2010/main" val="37528832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E619EA34-3C17-2DD8-BA7B-BC729D44A5A1}"/>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47B8D86-CED5-B5FD-1C3B-478233C4E8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4222596-935D-3C43-DFC2-B2AF079B10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F05B3C2-BAA4-5A5C-B8D2-B8C0CC49A82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136</a:t>
            </a:fld>
            <a:endParaRPr/>
          </a:p>
        </p:txBody>
      </p:sp>
    </p:spTree>
    <p:extLst>
      <p:ext uri="{BB962C8B-B14F-4D97-AF65-F5344CB8AC3E}">
        <p14:creationId xmlns:p14="http://schemas.microsoft.com/office/powerpoint/2010/main" val="169285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CD44B24B-A46D-7D1F-C07D-958FCE6FC69B}"/>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572B6C33-65C8-6DA8-B5CA-8DF5D7C20F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DD5B9DB2-AE35-DB7B-2406-0360158283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38A4AF0B-8BCB-C176-85D9-7E3B8C2A580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137</a:t>
            </a:fld>
            <a:endParaRPr/>
          </a:p>
        </p:txBody>
      </p:sp>
    </p:spTree>
    <p:extLst>
      <p:ext uri="{BB962C8B-B14F-4D97-AF65-F5344CB8AC3E}">
        <p14:creationId xmlns:p14="http://schemas.microsoft.com/office/powerpoint/2010/main" val="18247431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004517DC-3E3D-867C-B557-3A2419D8961A}"/>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85BA6998-3086-6A02-FE4F-6A03399350C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1FF1AAE5-3BE9-8903-DDD8-D2E120D8B60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D9F54A7B-D7E6-E670-C9E3-B807D22B49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138</a:t>
            </a:fld>
            <a:endParaRPr/>
          </a:p>
        </p:txBody>
      </p:sp>
    </p:spTree>
    <p:extLst>
      <p:ext uri="{BB962C8B-B14F-4D97-AF65-F5344CB8AC3E}">
        <p14:creationId xmlns:p14="http://schemas.microsoft.com/office/powerpoint/2010/main" val="28523480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49ECA17F-DB64-3FBC-76E3-68FE65E6531D}"/>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21C6DE44-C9D0-3C1E-F129-EDE3F24DBFC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3814157E-15B1-4931-5BA4-B02A0D59E3A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5DAA27A6-8E04-B68F-72F8-1C34C83DF9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139</a:t>
            </a:fld>
            <a:endParaRPr/>
          </a:p>
        </p:txBody>
      </p:sp>
    </p:spTree>
    <p:extLst>
      <p:ext uri="{BB962C8B-B14F-4D97-AF65-F5344CB8AC3E}">
        <p14:creationId xmlns:p14="http://schemas.microsoft.com/office/powerpoint/2010/main" val="1395890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ed57810c0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ed57810c0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D52EA50-2F14-BFFE-F482-6ADEE7B11628}"/>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2AA48D2F-8688-65D2-62C8-42BBD809C04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8E47C684-5F3A-4BD8-BD8F-A8EC788869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35D5E012-47E6-2AAD-053C-04A39A0BFF7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140</a:t>
            </a:fld>
            <a:endParaRPr/>
          </a:p>
        </p:txBody>
      </p:sp>
    </p:spTree>
    <p:extLst>
      <p:ext uri="{BB962C8B-B14F-4D97-AF65-F5344CB8AC3E}">
        <p14:creationId xmlns:p14="http://schemas.microsoft.com/office/powerpoint/2010/main" val="19818910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d57810c0_0_2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ed57810c0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aed57810c0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ed57810c0_0_2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ed57810c0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aed57810c0_0_2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ed57810c0_0_2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ed57810c0_0_2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aed57810c0_0_2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d57810c0_0_2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d57810c0_0_2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ed57810c0_0_2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ed57810c0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ed57810c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ed57810c0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aed57810c0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aed57810c0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ed57810c0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aed57810c0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ed57810c0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ed57810c0_0_2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ed57810c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aed57810c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ed57810c0_0_2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ed57810c0_0_2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E9DAA2F7-7D46-993D-3E5E-CC5052F56057}"/>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4FF1B599-752F-3A56-A809-92AEF21AD0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01E68E7A-7A25-7377-8EE7-FAE42C64A9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5C79D69A-3B0B-D6DA-C4FE-603F3A0160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extLst>
      <p:ext uri="{BB962C8B-B14F-4D97-AF65-F5344CB8AC3E}">
        <p14:creationId xmlns:p14="http://schemas.microsoft.com/office/powerpoint/2010/main" val="2391016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6AFFA3F-7F47-AE56-CB17-10E7B52DE853}"/>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CFBCC5B7-DCC1-C9EA-2ED1-0B63E23F641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4F0DD1F2-3797-34FB-5582-DE55714057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BA4CEE53-D272-4EDB-6DA6-BD1A80FDBF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17</a:t>
            </a:fld>
            <a:endParaRPr/>
          </a:p>
        </p:txBody>
      </p:sp>
    </p:spTree>
    <p:extLst>
      <p:ext uri="{BB962C8B-B14F-4D97-AF65-F5344CB8AC3E}">
        <p14:creationId xmlns:p14="http://schemas.microsoft.com/office/powerpoint/2010/main" val="2508825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83AC153B-8956-9ED4-6840-BA9B23B835AE}"/>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DC467BE3-3AB1-D224-EB66-112923484F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A5710EB9-A858-E406-2562-C8B21234751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E405A1B-9240-BEE2-03FD-DDFEC804F25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extLst>
      <p:ext uri="{BB962C8B-B14F-4D97-AF65-F5344CB8AC3E}">
        <p14:creationId xmlns:p14="http://schemas.microsoft.com/office/powerpoint/2010/main" val="3246087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6B8955C-C931-EDA6-3347-EE8C83B8B5AD}"/>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2FC1C92D-2EB9-07F7-B26A-E6EA3A3BF60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8392323F-DA07-52FB-929F-90746D7E9C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685F6D20-33DA-94B0-634D-445B48EAF5E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extLst>
      <p:ext uri="{BB962C8B-B14F-4D97-AF65-F5344CB8AC3E}">
        <p14:creationId xmlns:p14="http://schemas.microsoft.com/office/powerpoint/2010/main" val="48514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ed57810c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aed57810c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8648159-B6AA-C340-ED86-B12B019B336C}"/>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555DD0C9-6727-CFDB-5EF4-8197D15042E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17A57979-676F-5AE7-AD02-7C07F579238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4D045331-F4C5-5DAF-12BC-9B3531DD0E2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extLst>
      <p:ext uri="{BB962C8B-B14F-4D97-AF65-F5344CB8AC3E}">
        <p14:creationId xmlns:p14="http://schemas.microsoft.com/office/powerpoint/2010/main" val="71234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E2BA55-C0CC-5902-E63F-6AA8997B0871}"/>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ADE4947D-6077-6E88-908D-4C072DCF80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29D3F6CF-FCEF-F3DF-5EAA-075D7AC9D2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C6B2F27-0ED2-1C73-2B9B-BA1B582F97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Tree>
    <p:extLst>
      <p:ext uri="{BB962C8B-B14F-4D97-AF65-F5344CB8AC3E}">
        <p14:creationId xmlns:p14="http://schemas.microsoft.com/office/powerpoint/2010/main" val="3664905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ed57810c0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aed57810c0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ed57810c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ed57810c0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ed57810c0_0_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ed57810c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ed57810c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d57810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aed57810c0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d57810c0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aed57810c0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5498B6F-34E1-5FC7-4650-B7B79242C9D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6D08655-CAA3-5774-C0E4-DC3CC56DF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898DD50-FC77-1B0F-9C03-A9BEF536C5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DEC9E3-50FF-A285-8BF3-D5B93AD0301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4152022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7816CD-EC23-2F94-26AA-9C4A87E4695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E3454C-6011-436A-13D9-65B7958738C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8BA3B-56C4-7689-AE16-28DE127F6C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89962F0-C4E5-41F7-7257-4F71D5534AB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240285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ed57810c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aed57810c0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D1A0B96-51A5-E58D-DCEB-934FD84E698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A1F1D8-F1E9-F5F2-C7BB-89728F196CF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68DCF4-7009-EFCB-A19B-3BE6196253D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73EB4A2-6BA6-1AC3-C05C-D6FD3F39E69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213574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4C4D27C-4A0D-5644-1D25-252635364B5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8A80D5C-6D60-20E3-FBEA-CBD992824C1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61780F0-10DB-D0BA-DCC8-97D818ECFB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EB1CD07-9838-86EB-E2E7-DA439A94FC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403053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CAF6CB1-3AFE-33F6-F0F1-CEBEAA7B0F2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2AAE6A6-E86D-5B16-B122-F0CEB221E53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9A28C6F-8E4B-7FDB-AD4F-30C2B09FBC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0A6520-E186-D396-C6B9-441A664521A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582311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AB7427-B592-9C4C-7AD3-72237FA9BF1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4B6EAA6-1959-1A8E-02F6-89D22E08BD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EBC1664-B108-8311-4424-9AFF12FA5D4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56BB870-EDB5-A4DB-575D-AA24E27DCB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2805418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F65AB85-7FEC-8B98-746F-FE0626CF0A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37787BD-9C07-C588-B82F-B0658C19F9D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A30668F3-B3CC-EAF1-9584-F8D11FE902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7B9D2AD-548D-596C-51E5-536BC9BC073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93199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5D6A7E-4C85-5260-FF89-94B314EB7B1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A4F1789-EE5A-91D4-3519-2D564955ED5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9E2D2690-EF02-B2CB-2AEE-5B9F5815BA5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C6E7B6B-8C1D-22ED-BC97-B2BEC90146E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388621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E0CE037-892E-B0F8-81ED-21952077059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41BC4EB-906A-4DEC-324F-BB91057745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0CB048F-3148-4C23-3000-40022B032D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278B1E6-6F47-5B31-E1CA-B5F8906F75A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2123821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2D5E46-7F50-3613-01CC-071C1B809B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682C2D6-C8F8-3D1C-A3D7-3D033D9EA58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DC5A3B0-3AC5-147F-FAC7-ECBB6A088C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2A1FFAF-1244-9A84-32AB-0F3F52EE747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1290362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ed57810c0_0_1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BA63709-53D1-8260-BAF5-97001C3A702E}"/>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7752898F-75B7-A683-CEFE-26F1FE6180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31DF1BC2-E18B-6E11-B74D-9E84E71A9E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B17EDFB8-05A1-2FE8-B231-32EC28F9EBE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94164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ed57810c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aed57810c0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AFE399C-5FE3-A739-5943-A8223933E624}"/>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84E21F6E-932A-5E5E-9400-F2C90A57DB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2C5CE6D2-7844-0ECE-9C86-1D744F93B2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597EFC0B-3301-78C1-E9C2-493F295BF3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extLst>
      <p:ext uri="{BB962C8B-B14F-4D97-AF65-F5344CB8AC3E}">
        <p14:creationId xmlns:p14="http://schemas.microsoft.com/office/powerpoint/2010/main" val="1575759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ed57810c0_0_1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ed57810c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ed57810c0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ed57810c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ed57810c0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aed57810c0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ed57810c0_0_1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ed57810c0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aed57810c0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ed57810c0_0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ed57810c0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aed57810c0_0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ed57810c0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ed57810c0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FB37A87-3186-B76C-6589-2DBBA6E009DA}"/>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074F0E37-2521-EF47-3105-95EE2054C1A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46D6C538-241D-2E94-D430-A7CD47832E6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14AE5359-2B28-2F26-A138-1D47BC6206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extLst>
      <p:ext uri="{BB962C8B-B14F-4D97-AF65-F5344CB8AC3E}">
        <p14:creationId xmlns:p14="http://schemas.microsoft.com/office/powerpoint/2010/main" val="2994018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57810c0_0_1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d57810c0_0_1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ed57810c0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aed57810c0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ed57810c0_0_1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ed57810c0_0_1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ed57810c0_0_2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6D38618-A3FA-BAA3-7B88-607D42C82001}"/>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008ACD73-900B-5A42-3167-ECA4568207E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BFF7547-F316-4CCB-9674-5FDC63B6EA7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58CF8A83-4719-2714-45D8-7AC9FFDF701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53</a:t>
            </a:fld>
            <a:endParaRPr/>
          </a:p>
        </p:txBody>
      </p:sp>
    </p:spTree>
    <p:extLst>
      <p:ext uri="{BB962C8B-B14F-4D97-AF65-F5344CB8AC3E}">
        <p14:creationId xmlns:p14="http://schemas.microsoft.com/office/powerpoint/2010/main" val="2387252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2499FE0-AB10-C068-F65D-7E298FFDDEE4}"/>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213DE4F-366A-B362-7FCB-3EB03E0B6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84847B6-7146-5976-433C-E3DCD58C97A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8E7BB36-AFF9-12BF-183F-A731B1B5291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1687411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46637FD-B4EE-C238-0EB9-D4292D98DD3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E930B27-158A-AC82-52C4-0981CA353B3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650F0CE-E9F5-D244-7E41-EB10FCB5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B2364EE-17FA-6BA0-CADC-9702F15830C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37401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076CC1F-4C14-E81B-6A01-F2AD4BF3344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D52236-67C8-93C7-4921-C94B07C8EAB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459169B-F323-C537-59A6-ACD22F29E7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0EAB6B2-C0B4-0E56-5052-27FA6D542D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4200357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230D58A-28E4-0C27-70AF-45DF2F65634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C2F33B-307D-4EA6-64CC-6E308FB2A3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B3C4443-ECE6-7032-7F5D-834747AADF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48A4B47-A61D-BCBF-33F4-64978FFFA4A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4220550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EB70328-5715-2449-8A38-8AC14950E07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7D908A2-B427-92A4-2FA6-F1CFD50E23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6165B6-84E4-0628-65A5-9AF4FBFB2F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817A06C-A7C6-4D39-584D-5FA99CF6C7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387439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758C078-FD89-0A10-BC9B-5DD6EB24BC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F314E60-4C15-F267-DA9C-EB475B3885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5F0E081-0108-8270-726F-E81D69735E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9280C-4F88-1FB9-AE71-BED1FA61F7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418234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129edb4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0129edb4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0A7D27-9CA3-FA79-1352-FEBE272D241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1281AF5-D1B8-23D8-3545-D1582BE1C9E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BCB856F-29FB-9CCE-1A88-EB58D6982B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78FFA3B-1232-47FC-9575-E165614799B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1703077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DB0B00C-038F-A89B-CB50-F0ABD17E7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DB3AC25-2B50-B0AF-43A1-C3BF37C642E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D93CDC3-8E8D-F0A6-D618-79068122EC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F0C944-2B11-E711-154B-F41A6A95BE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29026576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E837511-8D96-5E3A-B8C2-83547B90537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F45430D-676E-1DF7-FA12-BB633C43A2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75C4EB8-557A-2A94-F192-D3DAB7F6E3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18E68A1-9597-F2F7-44CA-34DFE32641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2099592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2A32EC1-BE19-DAE0-68CA-217900583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246D77B-069F-96D6-9436-364CD08A54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A47FB2E-DED2-458B-F215-B1A389B962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DE6974-31EB-2CB7-5881-C5A894A587E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1991466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3A0F93C-5B99-7438-640E-143AFCADE1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5E8F4DA-1EFE-B760-8C9D-125231E67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B169206-3884-9F1D-1390-B06C098529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02F937-0DD1-D11E-72E8-1BE18806199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1204600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5F84449-7702-99FF-AF9F-E5E92C7CA4C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8FA648B-E969-3695-C14B-58C4673059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E28A8DE-2B27-3FE7-C031-F1A02A89C39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5A1FD77-B3D0-16C8-03EB-DE8148A80D5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2449222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33248-D116-71A5-3DBD-2D5C7CBDDE7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5A703B-0EA4-A923-3B7B-CE8289C83ED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E0D71A7-9BF1-8878-77D1-AFE07866EFD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429B320-823B-181A-86EF-C1820563A44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2540955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8F0FB26-7130-CE9C-29EA-492DE8402BB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A2B6478-5522-404E-FF8C-A4221EC4CA5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29C24D1-E136-6B71-A1C2-ABE3B1E13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57B5EBD-C8DC-3A9E-95AA-DAF4E6C1920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516253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95126CE-A5DC-E464-2AB1-A4F18F1939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301D4A9-C36E-1C34-55BA-1F5E094328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38D7768-769C-FC64-76EF-F90ABF43EB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B5E52-21FF-A211-7EF8-ABC1BE32EC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3314663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E04F7ED-EAFA-2C64-2DD2-9D5594C736A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095E9EB-5825-F533-9FF1-513969AE79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AA7367-0927-5CAF-2E68-94BE2EFF7AA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9EFA3E-AFFB-AF6C-EFD8-9B1ECD3C9A9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69</a:t>
            </a:fld>
            <a:endParaRPr/>
          </a:p>
        </p:txBody>
      </p:sp>
    </p:spTree>
    <p:extLst>
      <p:ext uri="{BB962C8B-B14F-4D97-AF65-F5344CB8AC3E}">
        <p14:creationId xmlns:p14="http://schemas.microsoft.com/office/powerpoint/2010/main" val="85199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ed57810c0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ed57810c0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1466380-DABF-FB48-C0BB-CA119765C6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5A6D5B5-797A-223C-8ABF-7AAF4DABA6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5ED52BF-D0F1-BE71-AC9F-AB2EFF092B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D43205-63A4-CF70-E2B1-49BFE12B1B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extLst>
      <p:ext uri="{BB962C8B-B14F-4D97-AF65-F5344CB8AC3E}">
        <p14:creationId xmlns:p14="http://schemas.microsoft.com/office/powerpoint/2010/main" val="1290792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9AA8293-01BF-7C63-586C-52E1A5887E0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1A11E5A-0C82-CD2F-C85A-54A2F39466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C62D5B-A0D7-B6DF-DE7F-5DB2E01D462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AED9FF7-FCF1-B09E-DF8F-4160433F378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extLst>
      <p:ext uri="{BB962C8B-B14F-4D97-AF65-F5344CB8AC3E}">
        <p14:creationId xmlns:p14="http://schemas.microsoft.com/office/powerpoint/2010/main" val="2882900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39E0533-1D10-7B9B-1502-2297049EBEF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6B1A328-047D-6C42-58B8-86618D9262C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4AF5E5F-7582-88E0-C576-48066B92981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460194F-8F21-3872-0104-5299395D67C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extLst>
      <p:ext uri="{BB962C8B-B14F-4D97-AF65-F5344CB8AC3E}">
        <p14:creationId xmlns:p14="http://schemas.microsoft.com/office/powerpoint/2010/main" val="1795282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EAED6A7-AE8A-D5C4-76D6-8407A4E4499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B0468E8-2DB1-002F-E08F-0EFBB75C8A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726F9D6-F826-1947-3F6E-9D289EC50C8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719D34-C031-2A43-5586-BFDC776410C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extLst>
      <p:ext uri="{BB962C8B-B14F-4D97-AF65-F5344CB8AC3E}">
        <p14:creationId xmlns:p14="http://schemas.microsoft.com/office/powerpoint/2010/main" val="471635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478742D-63A1-1682-5002-B0F07B795BC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EF8EE62-106D-32AE-D94C-3E968107BEC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BA22AE8-8898-F15D-4101-E26699161C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B843A84-D65A-89F5-BE62-FBBC232C59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extLst>
      <p:ext uri="{BB962C8B-B14F-4D97-AF65-F5344CB8AC3E}">
        <p14:creationId xmlns:p14="http://schemas.microsoft.com/office/powerpoint/2010/main" val="38519167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87FD567-AFA6-D940-3D41-B2ED676AA34A}"/>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9D53E9FD-47C5-14D9-6790-1CDAFA998B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43DC28D-6208-B568-910C-B942B15E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FC5E003B-FADB-29B0-964A-3280D54A3F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extLst>
      <p:ext uri="{BB962C8B-B14F-4D97-AF65-F5344CB8AC3E}">
        <p14:creationId xmlns:p14="http://schemas.microsoft.com/office/powerpoint/2010/main" val="989596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6153D2A-2908-E910-7FCD-E1EA30A5E98D}"/>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EBFAF149-FA0E-AC83-5FAB-F66399688F9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E456B0E5-3780-0E24-7BB3-D41B92E0853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E98322D4-451F-E852-33D2-93D2D3DA0D6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76</a:t>
            </a:fld>
            <a:endParaRPr/>
          </a:p>
        </p:txBody>
      </p:sp>
    </p:spTree>
    <p:extLst>
      <p:ext uri="{BB962C8B-B14F-4D97-AF65-F5344CB8AC3E}">
        <p14:creationId xmlns:p14="http://schemas.microsoft.com/office/powerpoint/2010/main" val="3546554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576119C6-A220-0F5A-AB33-4A257E16AC13}"/>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E211DC45-492A-88DB-6C7E-C571CDF69D4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06859FAA-65C5-8F64-58D2-1152420D605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6283DB0F-7470-A5CC-2DD1-FF1FD44D77D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77</a:t>
            </a:fld>
            <a:endParaRPr/>
          </a:p>
        </p:txBody>
      </p:sp>
    </p:spTree>
    <p:extLst>
      <p:ext uri="{BB962C8B-B14F-4D97-AF65-F5344CB8AC3E}">
        <p14:creationId xmlns:p14="http://schemas.microsoft.com/office/powerpoint/2010/main" val="7150638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4D7996A-996B-6F2B-E614-574697DE7A11}"/>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D733339-D1D0-8548-BA4E-780B29CE96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E68F2A3F-95A5-9716-C81E-8F9C65E4579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56508660-8B3A-C8D0-7797-0EE0FD02021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78</a:t>
            </a:fld>
            <a:endParaRPr/>
          </a:p>
        </p:txBody>
      </p:sp>
    </p:spTree>
    <p:extLst>
      <p:ext uri="{BB962C8B-B14F-4D97-AF65-F5344CB8AC3E}">
        <p14:creationId xmlns:p14="http://schemas.microsoft.com/office/powerpoint/2010/main" val="2346558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DA436522-D6E3-8316-5BE6-74DC85D6FD3D}"/>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6C59F27E-14F9-2ED3-1596-5331D8AF08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38FFFD52-FB1E-CEE1-24E2-F13D0E41700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BE9E6CC5-A3FF-2701-2292-2E63FE5DA2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79</a:t>
            </a:fld>
            <a:endParaRPr/>
          </a:p>
        </p:txBody>
      </p:sp>
    </p:spTree>
    <p:extLst>
      <p:ext uri="{BB962C8B-B14F-4D97-AF65-F5344CB8AC3E}">
        <p14:creationId xmlns:p14="http://schemas.microsoft.com/office/powerpoint/2010/main" val="131674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ed57810c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aed57810c0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C267F9-9DD4-524E-6137-E5583A6A7A4F}"/>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C38A7F-F57D-7858-D679-BFE598E9AE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3BD5C6AE-91C4-3596-1D97-D6BC92A6E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5B4CCE5-37FB-7580-B528-907C4A45DEF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80</a:t>
            </a:fld>
            <a:endParaRPr/>
          </a:p>
        </p:txBody>
      </p:sp>
    </p:spTree>
    <p:extLst>
      <p:ext uri="{BB962C8B-B14F-4D97-AF65-F5344CB8AC3E}">
        <p14:creationId xmlns:p14="http://schemas.microsoft.com/office/powerpoint/2010/main" val="3235907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C07050D-735B-085F-D632-3E96DEC10E3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FFB9CED-24C6-CD44-84B0-33FA56A059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0EBA7F-E405-84B1-4FC9-1C3C724E9BB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A181A1A-EB51-F61C-01EC-0CFA4C3C24F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81</a:t>
            </a:fld>
            <a:endParaRPr/>
          </a:p>
        </p:txBody>
      </p:sp>
    </p:spTree>
    <p:extLst>
      <p:ext uri="{BB962C8B-B14F-4D97-AF65-F5344CB8AC3E}">
        <p14:creationId xmlns:p14="http://schemas.microsoft.com/office/powerpoint/2010/main" val="1665065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80360D-867E-D860-94C4-44D4732CAE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9662D75-4F81-5BAA-DDAB-8ACC5992020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7FD0E37-332E-FEF8-A3DC-8EB9B93FE1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D36F199-022C-5059-7208-ACA7636BF3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extLst>
      <p:ext uri="{BB962C8B-B14F-4D97-AF65-F5344CB8AC3E}">
        <p14:creationId xmlns:p14="http://schemas.microsoft.com/office/powerpoint/2010/main" val="2787107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EFE3F2B-BCEC-29BF-3BBD-980DBB0788A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F8E718-616E-6690-5B0D-6E7FA84C66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B4BF92-2A20-9922-0E08-F107F7B8054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7742C31-670B-A382-F957-B6B572B629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extLst>
      <p:ext uri="{BB962C8B-B14F-4D97-AF65-F5344CB8AC3E}">
        <p14:creationId xmlns:p14="http://schemas.microsoft.com/office/powerpoint/2010/main" val="367718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3C9CDA0-FFD4-EA1B-DE97-723B9314E15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041B5E-3208-AB17-5F9D-5EC7DE4558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CBE909A-774A-0283-7C79-D61312A4B3B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F31C205-D8EB-C1BB-3391-59D5E1A436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extLst>
      <p:ext uri="{BB962C8B-B14F-4D97-AF65-F5344CB8AC3E}">
        <p14:creationId xmlns:p14="http://schemas.microsoft.com/office/powerpoint/2010/main" val="196566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4FC57E-BC0A-80C0-312B-A173CCF10B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D311A43-ED86-1681-F016-B0AC57DFF26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673BE0E-FB68-C730-1EA7-14772CBFB74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681C8-9571-5F9C-D799-E339C2B7C0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extLst>
      <p:ext uri="{BB962C8B-B14F-4D97-AF65-F5344CB8AC3E}">
        <p14:creationId xmlns:p14="http://schemas.microsoft.com/office/powerpoint/2010/main" val="151784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324DCC9-8565-C8A2-68DD-FB46120382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88EABBE-B3AE-5D25-D910-89D89D40EC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8C241AC-CEDD-271C-376A-D6AFACC2D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27D7252-B820-C06D-E073-F154E2200A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extLst>
      <p:ext uri="{BB962C8B-B14F-4D97-AF65-F5344CB8AC3E}">
        <p14:creationId xmlns:p14="http://schemas.microsoft.com/office/powerpoint/2010/main" val="436895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9486BA0-4F6D-7425-A031-504C1865BA0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E9141FB-4E24-C1F0-E7F7-D547F193A3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C63F156-CF18-60D2-02D4-4C68C75283C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C8745B-336A-93D9-0656-1AFF4C8E6F5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1399765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C6EB882-EA60-8033-1FD3-4C550FE1A5A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F9838D1-96FE-D26C-1D8B-71208B7281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F4DBB03-1FFD-92CC-3216-2A07FAAB6C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A52CB3F-D571-E1CB-02B2-26A006198D4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26583078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A827B1B-2223-BC6B-1F06-AD0A498984C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B7515E-C964-AA71-4F6A-08D90003833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4F86AC8-DD80-30BB-9A67-980D974283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F0B51CE-E471-07CA-79B4-8C0D0788E8F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extLst>
      <p:ext uri="{BB962C8B-B14F-4D97-AF65-F5344CB8AC3E}">
        <p14:creationId xmlns:p14="http://schemas.microsoft.com/office/powerpoint/2010/main" val="30189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ed57810c0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aed57810c0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610F0D8-2311-D53B-A869-3AB3EA4B5B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23329E1-7E1E-685B-328E-BA7BD8A2045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D918AE-1BB8-B461-4BD8-80E64C295B1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8BB396D-B6FD-B002-6683-4025E03AB6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90</a:t>
            </a:fld>
            <a:endParaRPr/>
          </a:p>
        </p:txBody>
      </p:sp>
    </p:spTree>
    <p:extLst>
      <p:ext uri="{BB962C8B-B14F-4D97-AF65-F5344CB8AC3E}">
        <p14:creationId xmlns:p14="http://schemas.microsoft.com/office/powerpoint/2010/main" val="4252932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62B4CDA-0401-CD9B-51D1-2C4131ADB50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2746A09-270C-6E23-73DB-0E6E60AE56F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F06770A5-9541-F070-FAC5-113FD2DD83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836B49-1E18-97A0-8C41-DE04FEC7351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18619307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989D2A-FCA7-DAA1-4834-BA8C45DC01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DCC1832-C135-6EAF-C0BA-41F18EB80AA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65353AD-079B-4B47-10E8-64CBDF93D30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C713469-B784-E3FB-C232-22CC087195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34310223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D6E3E51-CD02-F011-ED53-716A15F965D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BC3DE52-0EFC-AE3A-EA8B-C83AC12854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4ACF854-3B90-749C-F26A-07C3B7DD5A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D6967A2-A7BD-919C-3D17-4A524882D98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21634102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846C014-4652-B654-9E59-D4C491E5C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1C0458E-9435-DC75-54D6-D5BBA4EB9D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062749D-F331-B2B9-D2D5-2B917772A4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BB920AC-A4C9-0FED-52DD-B7D1767EA93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25022597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55BEBBD-A971-4C21-F277-0C2C2D83B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E5C81BB-8DF1-399D-9CCF-89CF8D3FFAB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8FE6E00-6FFE-E291-ACE1-E2E83ED34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C300A0-265C-0BED-E02D-D5D6A6E969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31321114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F08176C-22BF-7E5E-52BD-E1E67F4472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A3AFF46-37C5-341C-767B-BEA4753C5C9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13246F0-972B-C01B-A3AE-A5E087ED6D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29A53E2-9C54-4136-84CF-5C0617B6885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3402930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2478376-09F6-5166-6C3C-38074D24E3FE}"/>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D85825E-DE48-331E-2F80-2B3D3D3DB4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CD67E17-96CD-5E07-D9DA-97CCCAD0B6B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B32C4DD-775C-B399-FC5E-1EC20DC30A7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97</a:t>
            </a:fld>
            <a:endParaRPr/>
          </a:p>
        </p:txBody>
      </p:sp>
    </p:spTree>
    <p:extLst>
      <p:ext uri="{BB962C8B-B14F-4D97-AF65-F5344CB8AC3E}">
        <p14:creationId xmlns:p14="http://schemas.microsoft.com/office/powerpoint/2010/main" val="1393002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F212377-6BD2-BAC2-434D-73959255E2A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5C03CCF-DCEA-478C-40D5-4C200455FB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D9AE874-57B2-74BC-A16F-3B662F68DE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D9698EB-B4D1-F05C-68DB-7B758CDCCCC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6209144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E272B2-F935-50F7-C06B-804177E1926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E871B1B-A85F-4B1C-3B01-5D6EB98A65D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55DDCDC-CB2A-0332-99BC-9DC53A248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703F21B-640F-C1F9-419D-D904052AFE3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99</a:t>
            </a:fld>
            <a:endParaRPr/>
          </a:p>
        </p:txBody>
      </p:sp>
    </p:spTree>
    <p:extLst>
      <p:ext uri="{BB962C8B-B14F-4D97-AF65-F5344CB8AC3E}">
        <p14:creationId xmlns:p14="http://schemas.microsoft.com/office/powerpoint/2010/main" val="3430618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chemeClr val="lt1"/>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4000" b="0" i="0" u="none" strike="noStrike" cap="none">
                <a:solidFill>
                  <a:schemeClr val="lt1"/>
                </a:solidFill>
                <a:latin typeface="Montserrat ExtraBold"/>
                <a:ea typeface="Montserrat ExtraBold"/>
                <a:cs typeface="Montserrat ExtraBold"/>
                <a:sym typeface="Montserrat ExtraBold"/>
              </a:rPr>
              <a:t>FORMATION</a:t>
            </a:r>
            <a:br>
              <a:rPr lang="fr-FR" sz="2000" b="1" i="0" u="none" strike="noStrike" cap="none">
                <a:solidFill>
                  <a:schemeClr val="lt1"/>
                </a:solidFill>
                <a:latin typeface="Montserrat"/>
                <a:ea typeface="Montserrat"/>
                <a:cs typeface="Montserrat"/>
                <a:sym typeface="Montserrat"/>
              </a:rPr>
            </a:br>
            <a:r>
              <a:rPr lang="fr-FR" sz="2000" b="0" i="0" u="none" strike="noStrike" cap="none">
                <a:solidFill>
                  <a:schemeClr val="lt1"/>
                </a:solidFill>
                <a:latin typeface="Montserrat"/>
                <a:ea typeface="Montserrat"/>
                <a:cs typeface="Montserrat"/>
                <a:sym typeface="Montserrat"/>
              </a:rPr>
              <a:t>IT - Digital - Management</a:t>
            </a:r>
            <a:endParaRPr/>
          </a:p>
        </p:txBody>
      </p:sp>
      <p:pic>
        <p:nvPicPr>
          <p:cNvPr id="18" name="Google Shape;18;p3"/>
          <p:cNvPicPr preferRelativeResize="0"/>
          <p:nvPr/>
        </p:nvPicPr>
        <p:blipFill rotWithShape="1">
          <a:blip r:embed="rId2">
            <a:alphaModFix/>
          </a:blip>
          <a:srcRect/>
          <a:stretch/>
        </p:blipFill>
        <p:spPr>
          <a:xfrm>
            <a:off x="887184" y="454377"/>
            <a:ext cx="674349" cy="674431"/>
          </a:xfrm>
          <a:prstGeom prst="rect">
            <a:avLst/>
          </a:prstGeom>
          <a:noFill/>
          <a:ln>
            <a:noFill/>
          </a:ln>
        </p:spPr>
      </p:pic>
      <p:sp>
        <p:nvSpPr>
          <p:cNvPr id="19" name="Google Shape;19;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dirty="0">
                <a:solidFill>
                  <a:schemeClr val="lt1"/>
                </a:solidFill>
                <a:latin typeface="Montserrat"/>
                <a:ea typeface="Montserrat"/>
                <a:cs typeface="Montserrat"/>
                <a:sym typeface="Montserrat"/>
              </a:rPr>
              <a:t>18/11/</a:t>
            </a:r>
            <a:r>
              <a:rPr lang="fr-FR" sz="1800" dirty="0">
                <a:solidFill>
                  <a:schemeClr val="lt1"/>
                </a:solidFill>
                <a:latin typeface="Montserrat"/>
                <a:ea typeface="Montserrat"/>
                <a:cs typeface="Montserrat"/>
                <a:sym typeface="Montserrat"/>
              </a:rPr>
              <a:t>2024 – 20/11/2024</a:t>
            </a:r>
            <a:endParaRPr sz="1800" dirty="0">
              <a:solidFill>
                <a:schemeClr val="lt1"/>
              </a:solidFill>
              <a:latin typeface="Montserrat"/>
              <a:ea typeface="Montserrat"/>
              <a:cs typeface="Montserrat"/>
              <a:sym typeface="Montserrat"/>
            </a:endParaRPr>
          </a:p>
        </p:txBody>
      </p:sp>
      <p:sp>
        <p:nvSpPr>
          <p:cNvPr id="20" name="Google Shape;20;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lt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lt1"/>
                </a:solidFill>
                <a:latin typeface="Lato"/>
                <a:ea typeface="Lato"/>
                <a:cs typeface="Lato"/>
                <a:sym typeface="Lato"/>
              </a:rPr>
              <a:t>fr</a:t>
            </a:r>
            <a:endParaRPr/>
          </a:p>
        </p:txBody>
      </p:sp>
      <p:grpSp>
        <p:nvGrpSpPr>
          <p:cNvPr id="21" name="Google Shape;21;p3"/>
          <p:cNvGrpSpPr/>
          <p:nvPr/>
        </p:nvGrpSpPr>
        <p:grpSpPr>
          <a:xfrm>
            <a:off x="6339268" y="5045590"/>
            <a:ext cx="1098183" cy="268376"/>
            <a:chOff x="6351055" y="4259818"/>
            <a:chExt cx="1453357" cy="355174"/>
          </a:xfrm>
        </p:grpSpPr>
        <p:pic>
          <p:nvPicPr>
            <p:cNvPr id="22" name="Google Shape;22;p3"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24" name="Google Shape;24;p3"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a:stretch/>
          </p:blipFill>
          <p:spPr>
            <a:xfrm>
              <a:off x="7452328" y="4259819"/>
              <a:ext cx="352084" cy="3551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a:picLocks noGrp="1"/>
          </p:cNvPicPr>
          <p:nvPr>
            <p:ph type="pic" idx="2"/>
          </p:nvPr>
        </p:nvPicPr>
        <p:blipFill/>
        <p:spPr>
          <a:xfrm>
            <a:off x="5683517" y="0"/>
            <a:ext cx="3460483" cy="5715000"/>
          </a:xfrm>
          <a:prstGeom prst="rect">
            <a:avLst/>
          </a:prstGeom>
          <a:blipFill rotWithShape="1">
            <a:blip r:embed="rId2">
              <a:alphaModFix/>
            </a:blip>
            <a:tile tx="0" ty="0" sx="50000" sy="50000" flip="none" algn="l"/>
          </a:blipFill>
          <a:ln>
            <a:noFill/>
          </a:ln>
        </p:spPr>
      </p:pic>
      <p:sp>
        <p:nvSpPr>
          <p:cNvPr id="28" name="Google Shape;28;p4"/>
          <p:cNvSpPr/>
          <p:nvPr/>
        </p:nvSpPr>
        <p:spPr>
          <a:xfrm>
            <a:off x="878177" y="1502229"/>
            <a:ext cx="7369629" cy="2699658"/>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0000"/>
              </a:solidFill>
              <a:latin typeface="Calibri"/>
              <a:ea typeface="Calibri"/>
              <a:cs typeface="Calibri"/>
              <a:sym typeface="Calibri"/>
            </a:endParaRPr>
          </a:p>
        </p:txBody>
      </p:sp>
      <p:sp>
        <p:nvSpPr>
          <p:cNvPr id="29" name="Google Shape;29;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4188719" y="3329871"/>
            <a:ext cx="3460483" cy="0"/>
          </a:xfrm>
          <a:prstGeom prst="straightConnector1">
            <a:avLst/>
          </a:prstGeom>
          <a:noFill/>
          <a:ln w="12700" cap="flat" cmpd="sng">
            <a:solidFill>
              <a:schemeClr val="lt1"/>
            </a:solidFill>
            <a:prstDash val="solid"/>
            <a:round/>
            <a:headEnd type="none" w="sm" len="sm"/>
            <a:tailEnd type="none" w="sm" len="sm"/>
          </a:ln>
        </p:spPr>
      </p:cxnSp>
      <p:pic>
        <p:nvPicPr>
          <p:cNvPr id="31" name="Google Shape;31;p4"/>
          <p:cNvPicPr preferRelativeResize="0"/>
          <p:nvPr/>
        </p:nvPicPr>
        <p:blipFill rotWithShape="1">
          <a:blip r:embed="rId3">
            <a:alphaModFix/>
          </a:blip>
          <a:srcRect/>
          <a:stretch/>
        </p:blipFill>
        <p:spPr>
          <a:xfrm>
            <a:off x="290639" y="336094"/>
            <a:ext cx="359244" cy="359288"/>
          </a:xfrm>
          <a:prstGeom prst="rect">
            <a:avLst/>
          </a:prstGeom>
          <a:noFill/>
          <a:ln>
            <a:noFill/>
          </a:ln>
        </p:spPr>
      </p:pic>
      <p:sp>
        <p:nvSpPr>
          <p:cNvPr id="32" name="Google Shape;32;p4"/>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2"/>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400"/>
              <a:buFont typeface="Lato"/>
              <a:buNone/>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cxnSp>
        <p:nvCxnSpPr>
          <p:cNvPr id="36" name="Google Shape;36;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37" name="Google Shape;37;p5"/>
          <p:cNvSpPr>
            <a:spLocks noGrp="1"/>
          </p:cNvSpPr>
          <p:nvPr>
            <p:ph type="pic" idx="3"/>
          </p:nvPr>
        </p:nvSpPr>
        <p:spPr>
          <a:xfrm>
            <a:off x="5705418" y="0"/>
            <a:ext cx="3438582" cy="5715000"/>
          </a:xfrm>
          <a:prstGeom prst="rect">
            <a:avLst/>
          </a:prstGeom>
          <a:solidFill>
            <a:srgbClr val="1C1D3B"/>
          </a:solidFill>
          <a:ln>
            <a:noFill/>
          </a:ln>
        </p:spPr>
      </p:sp>
      <p:sp>
        <p:nvSpPr>
          <p:cNvPr id="38" name="Google Shape;38;p5"/>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a:lvl1pPr>
            <a:lvl2pPr marL="914400" lvl="1" indent="-330200" algn="l">
              <a:spcBef>
                <a:spcPts val="320"/>
              </a:spcBef>
              <a:spcAft>
                <a:spcPts val="0"/>
              </a:spcAft>
              <a:buClr>
                <a:srgbClr val="D90011"/>
              </a:buClr>
              <a:buSzPts val="1600"/>
              <a:buChar char="•"/>
              <a:defRPr/>
            </a:lvl2pPr>
            <a:lvl3pPr marL="1371600" lvl="2" indent="-342900" algn="l">
              <a:spcBef>
                <a:spcPts val="360"/>
              </a:spcBef>
              <a:spcAft>
                <a:spcPts val="0"/>
              </a:spcAft>
              <a:buClr>
                <a:srgbClr val="262626"/>
              </a:buClr>
              <a:buSzPts val="1800"/>
              <a:buChar char="-"/>
              <a:defRPr/>
            </a:lvl3pPr>
            <a:lvl4pPr marL="1828800" lvl="3" indent="-342900" algn="l">
              <a:spcBef>
                <a:spcPts val="360"/>
              </a:spcBef>
              <a:spcAft>
                <a:spcPts val="0"/>
              </a:spcAft>
              <a:buClr>
                <a:srgbClr val="262626"/>
              </a:buClr>
              <a:buSzPts val="1800"/>
              <a:buChar char="–"/>
              <a:defRPr/>
            </a:lvl4pPr>
            <a:lvl5pPr marL="2286000" lvl="4" indent="-342900" algn="l">
              <a:spcBef>
                <a:spcPts val="360"/>
              </a:spcBef>
              <a:spcAft>
                <a:spcPts val="0"/>
              </a:spcAft>
              <a:buClr>
                <a:srgbClr val="262626"/>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SzPts val="2800"/>
              <a:buFont typeface="Lato"/>
              <a:buNone/>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rgbClr val="262626"/>
              </a:buClr>
              <a:buSzPts val="2000"/>
              <a:buChar char="-"/>
              <a:defRPr sz="2000"/>
            </a:lvl3pPr>
            <a:lvl4pPr marL="1828800" lvl="3" indent="-342900" algn="l">
              <a:spcBef>
                <a:spcPts val="360"/>
              </a:spcBef>
              <a:spcAft>
                <a:spcPts val="0"/>
              </a:spcAft>
              <a:buClr>
                <a:srgbClr val="262626"/>
              </a:buClr>
              <a:buSzPts val="1800"/>
              <a:buChar char="–"/>
              <a:defRPr sz="1800"/>
            </a:lvl4pPr>
            <a:lvl5pPr marL="2286000" lvl="4" indent="-342900" algn="l">
              <a:spcBef>
                <a:spcPts val="360"/>
              </a:spcBef>
              <a:spcAft>
                <a:spcPts val="0"/>
              </a:spcAft>
              <a:buClr>
                <a:srgbClr val="262626"/>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 name="Google Shape;45;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p:cSld name="Comparaison">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637705"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8"/>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2"/>
          </p:nvPr>
        </p:nvSpPr>
        <p:spPr>
          <a:xfrm>
            <a:off x="290639"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3"/>
          </p:nvPr>
        </p:nvSpPr>
        <p:spPr>
          <a:xfrm>
            <a:off x="290639"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body" idx="4"/>
          </p:nvPr>
        </p:nvSpPr>
        <p:spPr>
          <a:xfrm>
            <a:off x="4637705"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52" name="Google Shape;52;p8"/>
          <p:cNvCxnSpPr/>
          <p:nvPr/>
        </p:nvCxnSpPr>
        <p:spPr>
          <a:xfrm>
            <a:off x="4572000" y="1774045"/>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792288" y="510646"/>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a:spLocks noGrp="1"/>
          </p:cNvSpPr>
          <p:nvPr>
            <p:ph type="pic" idx="2"/>
          </p:nvPr>
        </p:nvSpPr>
        <p:spPr>
          <a:xfrm>
            <a:off x="1792288" y="1653646"/>
            <a:ext cx="5486400" cy="3429000"/>
          </a:xfrm>
          <a:prstGeom prst="rect">
            <a:avLst/>
          </a:prstGeom>
          <a:noFill/>
          <a:ln>
            <a:noFill/>
          </a:ln>
        </p:spPr>
      </p:sp>
      <p:sp>
        <p:nvSpPr>
          <p:cNvPr id="56" name="Google Shape;56;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Font typeface="Lato"/>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rgbClr val="262626"/>
              </a:buClr>
              <a:buSzPts val="1000"/>
              <a:buNone/>
              <a:defRPr sz="1000"/>
            </a:lvl3pPr>
            <a:lvl4pPr marL="1828800" lvl="3" indent="-228600" algn="l">
              <a:spcBef>
                <a:spcPts val="180"/>
              </a:spcBef>
              <a:spcAft>
                <a:spcPts val="0"/>
              </a:spcAft>
              <a:buClr>
                <a:srgbClr val="262626"/>
              </a:buClr>
              <a:buSzPts val="900"/>
              <a:buNone/>
              <a:defRPr sz="900"/>
            </a:lvl4pPr>
            <a:lvl5pPr marL="2286000" lvl="4" indent="-228600" algn="l">
              <a:spcBef>
                <a:spcPts val="180"/>
              </a:spcBef>
              <a:spcAft>
                <a:spcPts val="0"/>
              </a:spcAft>
              <a:buClr>
                <a:srgbClr val="262626"/>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r">
  <p:cSld name="der">
    <p:bg>
      <p:bgPr>
        <a:solidFill>
          <a:schemeClr val="lt1"/>
        </a:solidFill>
        <a:effectLst/>
      </p:bgPr>
    </p:bg>
    <p:spTree>
      <p:nvGrpSpPr>
        <p:cNvPr id="1" name="Shape 59"/>
        <p:cNvGrpSpPr/>
        <p:nvPr/>
      </p:nvGrpSpPr>
      <p:grpSpPr>
        <a:xfrm>
          <a:off x="0" y="0"/>
          <a:ext cx="0" cy="0"/>
          <a:chOff x="0" y="0"/>
          <a:chExt cx="0" cy="0"/>
        </a:xfrm>
      </p:grpSpPr>
      <p:sp>
        <p:nvSpPr>
          <p:cNvPr id="60" name="Google Shape;60;p11"/>
          <p:cNvSpPr/>
          <p:nvPr/>
        </p:nvSpPr>
        <p:spPr>
          <a:xfrm>
            <a:off x="1224359" y="0"/>
            <a:ext cx="7919641" cy="4688041"/>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sp>
        <p:nvSpPr>
          <p:cNvPr id="61" name="Google Shape;61;p11"/>
          <p:cNvSpPr txBox="1">
            <a:spLocks noGrp="1"/>
          </p:cNvSpPr>
          <p:nvPr>
            <p:ph type="title"/>
          </p:nvPr>
        </p:nvSpPr>
        <p:spPr>
          <a:xfrm>
            <a:off x="2516895" y="1810025"/>
            <a:ext cx="6127651" cy="4794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2" name="Google Shape;62;p11"/>
          <p:cNvCxnSpPr/>
          <p:nvPr/>
        </p:nvCxnSpPr>
        <p:spPr>
          <a:xfrm>
            <a:off x="7974715" y="2596888"/>
            <a:ext cx="609601" cy="0"/>
          </a:xfrm>
          <a:prstGeom prst="straightConnector1">
            <a:avLst/>
          </a:prstGeom>
          <a:noFill/>
          <a:ln w="12700" cap="flat" cmpd="sng">
            <a:solidFill>
              <a:schemeClr val="lt1"/>
            </a:solidFill>
            <a:prstDash val="solid"/>
            <a:round/>
            <a:headEnd type="none" w="sm" len="sm"/>
            <a:tailEnd type="none" w="sm" len="sm"/>
          </a:ln>
        </p:spPr>
      </p:cxnSp>
      <p:pic>
        <p:nvPicPr>
          <p:cNvPr id="63" name="Google Shape;63;p11" descr="Une image contenant texte, équipement électronique, moniteur, intérieur&#10;&#10;Description générée automatiquement"/>
          <p:cNvPicPr preferRelativeResize="0"/>
          <p:nvPr/>
        </p:nvPicPr>
        <p:blipFill rotWithShape="1">
          <a:blip r:embed="rId2">
            <a:alphaModFix/>
          </a:blip>
          <a:srcRect/>
          <a:stretch/>
        </p:blipFill>
        <p:spPr>
          <a:xfrm>
            <a:off x="404398" y="3426531"/>
            <a:ext cx="3924649" cy="1815150"/>
          </a:xfrm>
          <a:prstGeom prst="rect">
            <a:avLst/>
          </a:prstGeom>
          <a:noFill/>
          <a:ln>
            <a:noFill/>
          </a:ln>
        </p:spPr>
      </p:pic>
      <p:sp>
        <p:nvSpPr>
          <p:cNvPr id="64" name="Google Shape;64;p11"/>
          <p:cNvSpPr txBox="1"/>
          <p:nvPr/>
        </p:nvSpPr>
        <p:spPr>
          <a:xfrm>
            <a:off x="4954821" y="4833090"/>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dk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dk1"/>
                </a:solidFill>
                <a:latin typeface="Lato"/>
                <a:ea typeface="Lato"/>
                <a:cs typeface="Lato"/>
                <a:sym typeface="Lato"/>
              </a:rPr>
              <a:t>fr</a:t>
            </a:r>
            <a:endParaRPr/>
          </a:p>
        </p:txBody>
      </p:sp>
      <p:grpSp>
        <p:nvGrpSpPr>
          <p:cNvPr id="65" name="Google Shape;65;p11"/>
          <p:cNvGrpSpPr/>
          <p:nvPr/>
        </p:nvGrpSpPr>
        <p:grpSpPr>
          <a:xfrm>
            <a:off x="6249312" y="4844814"/>
            <a:ext cx="1098183" cy="268376"/>
            <a:chOff x="6351055" y="4259818"/>
            <a:chExt cx="1453357" cy="355174"/>
          </a:xfrm>
        </p:grpSpPr>
        <p:pic>
          <p:nvPicPr>
            <p:cNvPr id="66" name="Google Shape;66;p11"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67" name="Google Shape;67;p11"/>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68" name="Google Shape;68;p11"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69" name="Google Shape;69;p11"/>
            <p:cNvPicPr preferRelativeResize="0"/>
            <p:nvPr/>
          </p:nvPicPr>
          <p:blipFill rotWithShape="1">
            <a:blip r:embed="rId6">
              <a:alphaModFix/>
            </a:blip>
            <a:srcRect/>
            <a:stretch/>
          </p:blipFill>
          <p:spPr>
            <a:xfrm>
              <a:off x="7452328" y="4259819"/>
              <a:ext cx="352084" cy="355172"/>
            </a:xfrm>
            <a:prstGeom prst="rect">
              <a:avLst/>
            </a:prstGeom>
            <a:noFill/>
            <a:ln>
              <a:noFill/>
            </a:ln>
          </p:spPr>
        </p:pic>
      </p:grpSp>
      <p:pic>
        <p:nvPicPr>
          <p:cNvPr id="70" name="Google Shape;70;p11"/>
          <p:cNvPicPr preferRelativeResize="0"/>
          <p:nvPr/>
        </p:nvPicPr>
        <p:blipFill rotWithShape="1">
          <a:blip r:embed="rId7">
            <a:alphaModFix/>
          </a:blip>
          <a:srcRect/>
          <a:stretch/>
        </p:blipFill>
        <p:spPr>
          <a:xfrm>
            <a:off x="887184" y="454377"/>
            <a:ext cx="674349" cy="6744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908926" y="276036"/>
            <a:ext cx="7873692" cy="47940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262626"/>
              </a:buClr>
              <a:buSzPts val="2400"/>
              <a:buFont typeface="Montserrat ExtraBold"/>
              <a:buNone/>
              <a:defRPr sz="2400" b="0" i="0" u="none" strike="noStrike" cap="none">
                <a:solidFill>
                  <a:srgbClr val="262626"/>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spcBef>
                <a:spcPts val="320"/>
              </a:spcBef>
              <a:spcAft>
                <a:spcPts val="0"/>
              </a:spcAft>
              <a:buClr>
                <a:srgbClr val="FF0000"/>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spcBef>
                <a:spcPts val="280"/>
              </a:spcBef>
              <a:spcAft>
                <a:spcPts val="0"/>
              </a:spcAft>
              <a:buClr>
                <a:srgbClr val="262626"/>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11">
            <a:alphaModFix/>
          </a:blip>
          <a:srcRect/>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dk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dk1"/>
                </a:solidFill>
                <a:latin typeface="Lato"/>
                <a:ea typeface="Lato"/>
                <a:cs typeface="Lato"/>
                <a:sym typeface="Lato"/>
              </a:rPr>
              <a:t>fr</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timothee.demares@g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2iformation.fr/catalogu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m2iformation.fr/demarche-qualite/" TargetMode="External"/><Relationship Id="rId4" Type="http://schemas.openxmlformats.org/officeDocument/2006/relationships/hyperlink" Target="https://www.m2iformation.fr/numerique-au-femin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ed57810c0_0_3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Validation des acquis au quotidien</a:t>
            </a:r>
            <a:endParaRPr/>
          </a:p>
        </p:txBody>
      </p:sp>
      <p:sp>
        <p:nvSpPr>
          <p:cNvPr id="138" name="Google Shape;138;g2aed57810c0_0_3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Google Forms de demi-journée pour la validation des acquis et l'adaptabilité.</a:t>
            </a:r>
            <a:endParaRPr dirty="0"/>
          </a:p>
          <a:p>
            <a:pPr marL="457200" lvl="0" indent="-342900" algn="l" rtl="0">
              <a:spcBef>
                <a:spcPts val="0"/>
              </a:spcBef>
              <a:spcAft>
                <a:spcPts val="0"/>
              </a:spcAft>
              <a:buSzPts val="1800"/>
              <a:buChar char="●"/>
            </a:pPr>
            <a:r>
              <a:rPr lang="fr-FR" dirty="0"/>
              <a:t>Ici je met le lien vers le google </a:t>
            </a:r>
            <a:r>
              <a:rPr lang="fr-FR" dirty="0" err="1"/>
              <a:t>form</a:t>
            </a:r>
            <a:r>
              <a:rPr lang="fr-FR" dirty="0"/>
              <a:t> préparé la veille de ma formation et je le met aussi sur </a:t>
            </a:r>
            <a:r>
              <a:rPr lang="fr-FR" dirty="0" err="1"/>
              <a:t>slack</a:t>
            </a:r>
            <a:r>
              <a:rPr lang="fr-FR" dirty="0"/>
              <a:t> ou discord.</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de mentionner les google </a:t>
            </a:r>
            <a:r>
              <a:rPr lang="fr-FR" sz="1400" i="1" dirty="0" err="1">
                <a:solidFill>
                  <a:schemeClr val="bg1">
                    <a:lumMod val="75000"/>
                  </a:schemeClr>
                </a:solidFill>
              </a:rPr>
              <a:t>forms</a:t>
            </a:r>
            <a:r>
              <a:rPr lang="fr-FR" sz="1400" i="1" dirty="0">
                <a:solidFill>
                  <a:schemeClr val="bg1">
                    <a:lumMod val="75000"/>
                  </a:schemeClr>
                </a:solidFill>
              </a:rPr>
              <a:t>. Les google </a:t>
            </a:r>
            <a:r>
              <a:rPr lang="fr-FR" sz="1400" i="1" dirty="0" err="1">
                <a:solidFill>
                  <a:schemeClr val="bg1">
                    <a:lumMod val="75000"/>
                  </a:schemeClr>
                </a:solidFill>
              </a:rPr>
              <a:t>forms</a:t>
            </a:r>
            <a:r>
              <a:rPr lang="fr-FR" sz="1400" i="1" dirty="0">
                <a:solidFill>
                  <a:schemeClr val="bg1">
                    <a:lumMod val="75000"/>
                  </a:schemeClr>
                </a:solidFill>
              </a:rPr>
              <a:t> vous permettent d’avoir un retour individuel des stagiaires sans qu’ils soient obligés de s’exprimer à haute voix devant tout le groupe. Vous gagnez du temps car plus rapide qu’un tour de table. Vous pourrez communiquer ces google </a:t>
            </a:r>
            <a:r>
              <a:rPr lang="fr-FR" sz="1400" i="1" dirty="0" err="1">
                <a:solidFill>
                  <a:schemeClr val="bg1">
                    <a:lumMod val="75000"/>
                  </a:schemeClr>
                </a:solidFill>
              </a:rPr>
              <a:t>forms</a:t>
            </a:r>
            <a:r>
              <a:rPr lang="fr-FR" sz="1400" i="1" dirty="0">
                <a:solidFill>
                  <a:schemeClr val="bg1">
                    <a:lumMod val="75000"/>
                  </a:schemeClr>
                </a:solidFill>
              </a:rPr>
              <a:t> en cas de mauvaise évaluation. Ne pas partager avec les stagiaires les réponses apportées sur ces google </a:t>
            </a:r>
            <a:r>
              <a:rPr lang="fr-FR" sz="1400" i="1" dirty="0" err="1">
                <a:solidFill>
                  <a:schemeClr val="bg1">
                    <a:lumMod val="75000"/>
                  </a:schemeClr>
                </a:solidFill>
              </a:rPr>
              <a:t>forms</a:t>
            </a:r>
            <a:r>
              <a:rPr lang="fr-FR" sz="1400" i="1" dirty="0">
                <a:solidFill>
                  <a:schemeClr val="bg1">
                    <a:lumMod val="75000"/>
                  </a:schemeClr>
                </a:solidFill>
              </a:rPr>
              <a:t>, c’est uniquement pour le formateur, si vous les partagez les stagiaires ne seront pas sincères. Vous permet de verrouiller à chaque demi journée les évaluations formateur de fin de session. Vous permet d’adapter vos cours à chaque demi journée pour le rythme et l’équilibre théorie/pratique ou savoir si vous devez revenir sur des notions en fonction des réponses apportées par les stagiaires.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montrerez ainsi aux stagiaires que vous avez mis en place un outil quotidien et qu’en bon formateur vous vous souciez de leurs ressentis durant toute la formation pour vous adapter.</a:t>
            </a:r>
            <a:endParaRPr sz="1400" i="1" dirty="0">
              <a:solidFill>
                <a:schemeClr val="bg1">
                  <a:lumMod val="75000"/>
                </a:schemeClr>
              </a:solidFill>
            </a:endParaRPr>
          </a:p>
          <a:p>
            <a:pPr marL="0" lvl="0" indent="0" algn="l" rtl="0">
              <a:spcBef>
                <a:spcPts val="36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AD23F42-B9E2-3960-7FB4-4F9E51F5DF5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3CD4AC3-E9D8-53C6-598E-FC6477A028A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2/3</a:t>
            </a:r>
          </a:p>
        </p:txBody>
      </p:sp>
      <p:pic>
        <p:nvPicPr>
          <p:cNvPr id="3" name="Image 2">
            <a:extLst>
              <a:ext uri="{FF2B5EF4-FFF2-40B4-BE49-F238E27FC236}">
                <a16:creationId xmlns:a16="http://schemas.microsoft.com/office/drawing/2014/main" id="{6EDE1A86-BE05-2620-52C4-EC9A4032F910}"/>
              </a:ext>
            </a:extLst>
          </p:cNvPr>
          <p:cNvPicPr>
            <a:picLocks noChangeAspect="1"/>
          </p:cNvPicPr>
          <p:nvPr/>
        </p:nvPicPr>
        <p:blipFill>
          <a:blip r:embed="rId3"/>
          <a:stretch>
            <a:fillRect/>
          </a:stretch>
        </p:blipFill>
        <p:spPr>
          <a:xfrm>
            <a:off x="421770" y="826840"/>
            <a:ext cx="6918187" cy="4612124"/>
          </a:xfrm>
          <a:prstGeom prst="rect">
            <a:avLst/>
          </a:prstGeom>
        </p:spPr>
      </p:pic>
    </p:spTree>
    <p:extLst>
      <p:ext uri="{BB962C8B-B14F-4D97-AF65-F5344CB8AC3E}">
        <p14:creationId xmlns:p14="http://schemas.microsoft.com/office/powerpoint/2010/main" val="3047180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C5F79E-B3E8-F724-9AB5-38856B34330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A5CE0C3-632D-64D5-3DAE-409403C8AC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3/3</a:t>
            </a:r>
          </a:p>
        </p:txBody>
      </p:sp>
      <p:pic>
        <p:nvPicPr>
          <p:cNvPr id="4" name="Image 3">
            <a:extLst>
              <a:ext uri="{FF2B5EF4-FFF2-40B4-BE49-F238E27FC236}">
                <a16:creationId xmlns:a16="http://schemas.microsoft.com/office/drawing/2014/main" id="{D6EE1BE4-4B10-89F9-4CE5-4BA3270DAD08}"/>
              </a:ext>
            </a:extLst>
          </p:cNvPr>
          <p:cNvPicPr>
            <a:picLocks noChangeAspect="1"/>
          </p:cNvPicPr>
          <p:nvPr/>
        </p:nvPicPr>
        <p:blipFill>
          <a:blip r:embed="rId3"/>
          <a:stretch>
            <a:fillRect/>
          </a:stretch>
        </p:blipFill>
        <p:spPr>
          <a:xfrm>
            <a:off x="593406" y="790969"/>
            <a:ext cx="2692487" cy="4924032"/>
          </a:xfrm>
          <a:prstGeom prst="rect">
            <a:avLst/>
          </a:prstGeom>
        </p:spPr>
      </p:pic>
      <p:pic>
        <p:nvPicPr>
          <p:cNvPr id="6" name="Image 5">
            <a:extLst>
              <a:ext uri="{FF2B5EF4-FFF2-40B4-BE49-F238E27FC236}">
                <a16:creationId xmlns:a16="http://schemas.microsoft.com/office/drawing/2014/main" id="{EFA188DB-7C54-A9C6-39A3-86C96BF94CDF}"/>
              </a:ext>
            </a:extLst>
          </p:cNvPr>
          <p:cNvPicPr>
            <a:picLocks noChangeAspect="1"/>
          </p:cNvPicPr>
          <p:nvPr/>
        </p:nvPicPr>
        <p:blipFill>
          <a:blip r:embed="rId4"/>
          <a:stretch>
            <a:fillRect/>
          </a:stretch>
        </p:blipFill>
        <p:spPr>
          <a:xfrm>
            <a:off x="3549040" y="1057064"/>
            <a:ext cx="3528268" cy="3973205"/>
          </a:xfrm>
          <a:prstGeom prst="rect">
            <a:avLst/>
          </a:prstGeom>
        </p:spPr>
      </p:pic>
    </p:spTree>
    <p:extLst>
      <p:ext uri="{BB962C8B-B14F-4D97-AF65-F5344CB8AC3E}">
        <p14:creationId xmlns:p14="http://schemas.microsoft.com/office/powerpoint/2010/main" val="537386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5D65DF1-8D85-F4E2-3EAF-DAF9927AA47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4677563-C73F-119D-3715-52410FF612D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1/3</a:t>
            </a:r>
          </a:p>
        </p:txBody>
      </p:sp>
      <p:sp>
        <p:nvSpPr>
          <p:cNvPr id="229" name="Google Shape;229;g2aed57810c0_0_122">
            <a:extLst>
              <a:ext uri="{FF2B5EF4-FFF2-40B4-BE49-F238E27FC236}">
                <a16:creationId xmlns:a16="http://schemas.microsoft.com/office/drawing/2014/main" id="{A1F233AF-57A5-D024-687F-D646095C301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Comportements interchangeables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la multiplication de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d’algorithmes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Respect du principe Open/</a:t>
            </a:r>
            <a:r>
              <a:rPr lang="fr-FR" sz="1600" dirty="0" err="1">
                <a:solidFill>
                  <a:schemeClr val="bg1">
                    <a:lumMod val="50000"/>
                  </a:schemeClr>
                </a:solidFill>
              </a:rPr>
              <a:t>Closed</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tarifs de transport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Tri de collections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paiements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Compression de fichiers</a:t>
            </a:r>
            <a:endParaRPr lang="fr-FR" dirty="0"/>
          </a:p>
        </p:txBody>
      </p:sp>
      <p:pic>
        <p:nvPicPr>
          <p:cNvPr id="3" name="Image 2">
            <a:extLst>
              <a:ext uri="{FF2B5EF4-FFF2-40B4-BE49-F238E27FC236}">
                <a16:creationId xmlns:a16="http://schemas.microsoft.com/office/drawing/2014/main" id="{619B427B-818C-E247-6E73-26C30D9A0070}"/>
              </a:ext>
            </a:extLst>
          </p:cNvPr>
          <p:cNvPicPr>
            <a:picLocks noChangeAspect="1"/>
          </p:cNvPicPr>
          <p:nvPr/>
        </p:nvPicPr>
        <p:blipFill>
          <a:blip r:embed="rId3"/>
          <a:stretch>
            <a:fillRect/>
          </a:stretch>
        </p:blipFill>
        <p:spPr>
          <a:xfrm>
            <a:off x="3760898" y="2133598"/>
            <a:ext cx="4588034" cy="3065737"/>
          </a:xfrm>
          <a:prstGeom prst="rect">
            <a:avLst/>
          </a:prstGeom>
        </p:spPr>
      </p:pic>
    </p:spTree>
    <p:extLst>
      <p:ext uri="{BB962C8B-B14F-4D97-AF65-F5344CB8AC3E}">
        <p14:creationId xmlns:p14="http://schemas.microsoft.com/office/powerpoint/2010/main" val="323421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5C29716-D789-65AD-2748-C9A4635BBD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EACB6E0-3B80-C4E8-E726-75CA03AFAEA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2/3</a:t>
            </a:r>
          </a:p>
        </p:txBody>
      </p:sp>
      <p:pic>
        <p:nvPicPr>
          <p:cNvPr id="3" name="Image 2">
            <a:extLst>
              <a:ext uri="{FF2B5EF4-FFF2-40B4-BE49-F238E27FC236}">
                <a16:creationId xmlns:a16="http://schemas.microsoft.com/office/drawing/2014/main" id="{5F72FF86-0B20-1F0F-DFB6-13230A5CC68E}"/>
              </a:ext>
            </a:extLst>
          </p:cNvPr>
          <p:cNvPicPr>
            <a:picLocks noChangeAspect="1"/>
          </p:cNvPicPr>
          <p:nvPr/>
        </p:nvPicPr>
        <p:blipFill>
          <a:blip r:embed="rId3"/>
          <a:stretch>
            <a:fillRect/>
          </a:stretch>
        </p:blipFill>
        <p:spPr>
          <a:xfrm>
            <a:off x="477415" y="889270"/>
            <a:ext cx="7278263" cy="3936460"/>
          </a:xfrm>
          <a:prstGeom prst="rect">
            <a:avLst/>
          </a:prstGeom>
        </p:spPr>
      </p:pic>
    </p:spTree>
    <p:extLst>
      <p:ext uri="{BB962C8B-B14F-4D97-AF65-F5344CB8AC3E}">
        <p14:creationId xmlns:p14="http://schemas.microsoft.com/office/powerpoint/2010/main" val="3149565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E75061-F44E-00FE-EC3D-BC3F49567FE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4E510D1-5C83-2964-C9B2-C1AA6EC580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3/3</a:t>
            </a:r>
          </a:p>
        </p:txBody>
      </p:sp>
      <p:pic>
        <p:nvPicPr>
          <p:cNvPr id="4" name="Image 3">
            <a:extLst>
              <a:ext uri="{FF2B5EF4-FFF2-40B4-BE49-F238E27FC236}">
                <a16:creationId xmlns:a16="http://schemas.microsoft.com/office/drawing/2014/main" id="{776EB6F2-3281-73ED-3BE7-8C52BAAE4D9B}"/>
              </a:ext>
            </a:extLst>
          </p:cNvPr>
          <p:cNvPicPr>
            <a:picLocks noChangeAspect="1"/>
          </p:cNvPicPr>
          <p:nvPr/>
        </p:nvPicPr>
        <p:blipFill>
          <a:blip r:embed="rId3"/>
          <a:stretch>
            <a:fillRect/>
          </a:stretch>
        </p:blipFill>
        <p:spPr>
          <a:xfrm>
            <a:off x="213152" y="774318"/>
            <a:ext cx="3927667" cy="4664646"/>
          </a:xfrm>
          <a:prstGeom prst="rect">
            <a:avLst/>
          </a:prstGeom>
        </p:spPr>
      </p:pic>
      <p:pic>
        <p:nvPicPr>
          <p:cNvPr id="6" name="Image 5">
            <a:extLst>
              <a:ext uri="{FF2B5EF4-FFF2-40B4-BE49-F238E27FC236}">
                <a16:creationId xmlns:a16="http://schemas.microsoft.com/office/drawing/2014/main" id="{8E7EF6F8-D3C2-DB41-7FDC-D5C419EF71CB}"/>
              </a:ext>
            </a:extLst>
          </p:cNvPr>
          <p:cNvPicPr>
            <a:picLocks noChangeAspect="1"/>
          </p:cNvPicPr>
          <p:nvPr/>
        </p:nvPicPr>
        <p:blipFill>
          <a:blip r:embed="rId4"/>
          <a:stretch>
            <a:fillRect/>
          </a:stretch>
        </p:blipFill>
        <p:spPr>
          <a:xfrm>
            <a:off x="4324517" y="2036956"/>
            <a:ext cx="4518282" cy="1838836"/>
          </a:xfrm>
          <a:prstGeom prst="rect">
            <a:avLst/>
          </a:prstGeom>
        </p:spPr>
      </p:pic>
    </p:spTree>
    <p:extLst>
      <p:ext uri="{BB962C8B-B14F-4D97-AF65-F5344CB8AC3E}">
        <p14:creationId xmlns:p14="http://schemas.microsoft.com/office/powerpoint/2010/main" val="69605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0576AC6-74C8-E2A8-C39B-E172E5E7FB2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6FF545D-0D47-4652-1B6C-CFED4A352EB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1/3</a:t>
            </a:r>
          </a:p>
        </p:txBody>
      </p:sp>
      <p:sp>
        <p:nvSpPr>
          <p:cNvPr id="229" name="Google Shape;229;g2aed57810c0_0_122">
            <a:extLst>
              <a:ext uri="{FF2B5EF4-FFF2-40B4-BE49-F238E27FC236}">
                <a16:creationId xmlns:a16="http://schemas.microsoft.com/office/drawing/2014/main" id="{B5966181-A0A3-CC8B-0373-CE03A04E288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algorithmes de la structure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Facilitation de l’ajout de nouvelles opération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comportements polymorphes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Analyse syntaxique et traitement des arbres d’expression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différentes métriques sur les structures d’objets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Sérialisation ou </a:t>
            </a:r>
            <a:r>
              <a:rPr lang="fr-FR" sz="1600" dirty="0" err="1">
                <a:solidFill>
                  <a:schemeClr val="bg1">
                    <a:lumMod val="50000"/>
                  </a:schemeClr>
                </a:solidFill>
              </a:rPr>
              <a:t>dé-sérialisation</a:t>
            </a:r>
            <a:r>
              <a:rPr lang="fr-FR" sz="1600" dirty="0">
                <a:solidFill>
                  <a:schemeClr val="bg1">
                    <a:lumMod val="50000"/>
                  </a:schemeClr>
                </a:solidFill>
              </a:rPr>
              <a:t> d’objets complexes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d’opérations complexes sur des structures composites</a:t>
            </a:r>
            <a:endParaRPr lang="fr-FR" dirty="0"/>
          </a:p>
        </p:txBody>
      </p:sp>
      <p:pic>
        <p:nvPicPr>
          <p:cNvPr id="3" name="Image 2">
            <a:extLst>
              <a:ext uri="{FF2B5EF4-FFF2-40B4-BE49-F238E27FC236}">
                <a16:creationId xmlns:a16="http://schemas.microsoft.com/office/drawing/2014/main" id="{C2BDD150-3210-959B-407F-5B23BB7CFB2E}"/>
              </a:ext>
            </a:extLst>
          </p:cNvPr>
          <p:cNvPicPr>
            <a:picLocks noChangeAspect="1"/>
          </p:cNvPicPr>
          <p:nvPr/>
        </p:nvPicPr>
        <p:blipFill>
          <a:blip r:embed="rId3"/>
          <a:stretch>
            <a:fillRect/>
          </a:stretch>
        </p:blipFill>
        <p:spPr>
          <a:xfrm>
            <a:off x="5439753" y="755436"/>
            <a:ext cx="3704247" cy="2579066"/>
          </a:xfrm>
          <a:prstGeom prst="rect">
            <a:avLst/>
          </a:prstGeom>
        </p:spPr>
      </p:pic>
    </p:spTree>
    <p:extLst>
      <p:ext uri="{BB962C8B-B14F-4D97-AF65-F5344CB8AC3E}">
        <p14:creationId xmlns:p14="http://schemas.microsoft.com/office/powerpoint/2010/main" val="82565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93D64F5-3C86-8498-9A64-3138B48D416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5F66CC6-04A9-0FE0-192A-555F16D438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2/3</a:t>
            </a:r>
          </a:p>
        </p:txBody>
      </p:sp>
      <p:pic>
        <p:nvPicPr>
          <p:cNvPr id="3" name="Image 2">
            <a:extLst>
              <a:ext uri="{FF2B5EF4-FFF2-40B4-BE49-F238E27FC236}">
                <a16:creationId xmlns:a16="http://schemas.microsoft.com/office/drawing/2014/main" id="{ED622C99-E3D7-4558-6295-DD0B6CEEB99C}"/>
              </a:ext>
            </a:extLst>
          </p:cNvPr>
          <p:cNvPicPr>
            <a:picLocks noChangeAspect="1"/>
          </p:cNvPicPr>
          <p:nvPr/>
        </p:nvPicPr>
        <p:blipFill>
          <a:blip r:embed="rId3"/>
          <a:stretch>
            <a:fillRect/>
          </a:stretch>
        </p:blipFill>
        <p:spPr>
          <a:xfrm>
            <a:off x="610330" y="840058"/>
            <a:ext cx="6854559" cy="4598906"/>
          </a:xfrm>
          <a:prstGeom prst="rect">
            <a:avLst/>
          </a:prstGeom>
        </p:spPr>
      </p:pic>
    </p:spTree>
    <p:extLst>
      <p:ext uri="{BB962C8B-B14F-4D97-AF65-F5344CB8AC3E}">
        <p14:creationId xmlns:p14="http://schemas.microsoft.com/office/powerpoint/2010/main" val="772874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0A7A7CF-286B-08BF-0DCB-360CE440106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FDC3F68-7F28-DC1F-242E-7A864075F7F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3/3</a:t>
            </a:r>
          </a:p>
        </p:txBody>
      </p:sp>
      <p:pic>
        <p:nvPicPr>
          <p:cNvPr id="4" name="Image 3">
            <a:extLst>
              <a:ext uri="{FF2B5EF4-FFF2-40B4-BE49-F238E27FC236}">
                <a16:creationId xmlns:a16="http://schemas.microsoft.com/office/drawing/2014/main" id="{8F1B6BEF-FCCE-BAFB-5FD2-30507D3FE5C0}"/>
              </a:ext>
            </a:extLst>
          </p:cNvPr>
          <p:cNvPicPr>
            <a:picLocks noChangeAspect="1"/>
          </p:cNvPicPr>
          <p:nvPr/>
        </p:nvPicPr>
        <p:blipFill>
          <a:blip r:embed="rId3"/>
          <a:stretch>
            <a:fillRect/>
          </a:stretch>
        </p:blipFill>
        <p:spPr>
          <a:xfrm>
            <a:off x="168012" y="1115121"/>
            <a:ext cx="2308573" cy="3809145"/>
          </a:xfrm>
          <a:prstGeom prst="rect">
            <a:avLst/>
          </a:prstGeom>
        </p:spPr>
      </p:pic>
      <p:pic>
        <p:nvPicPr>
          <p:cNvPr id="6" name="Image 5">
            <a:extLst>
              <a:ext uri="{FF2B5EF4-FFF2-40B4-BE49-F238E27FC236}">
                <a16:creationId xmlns:a16="http://schemas.microsoft.com/office/drawing/2014/main" id="{A9337946-53C1-A906-2785-2FF9CCF2C4F1}"/>
              </a:ext>
            </a:extLst>
          </p:cNvPr>
          <p:cNvPicPr>
            <a:picLocks noChangeAspect="1"/>
          </p:cNvPicPr>
          <p:nvPr/>
        </p:nvPicPr>
        <p:blipFill>
          <a:blip r:embed="rId4"/>
          <a:stretch>
            <a:fillRect/>
          </a:stretch>
        </p:blipFill>
        <p:spPr>
          <a:xfrm>
            <a:off x="2551482" y="755435"/>
            <a:ext cx="3559385" cy="4877677"/>
          </a:xfrm>
          <a:prstGeom prst="rect">
            <a:avLst/>
          </a:prstGeom>
        </p:spPr>
      </p:pic>
      <p:pic>
        <p:nvPicPr>
          <p:cNvPr id="8" name="Image 7">
            <a:extLst>
              <a:ext uri="{FF2B5EF4-FFF2-40B4-BE49-F238E27FC236}">
                <a16:creationId xmlns:a16="http://schemas.microsoft.com/office/drawing/2014/main" id="{0763DC71-0529-5419-9230-6F77839C64BA}"/>
              </a:ext>
            </a:extLst>
          </p:cNvPr>
          <p:cNvPicPr>
            <a:picLocks noChangeAspect="1"/>
          </p:cNvPicPr>
          <p:nvPr/>
        </p:nvPicPr>
        <p:blipFill>
          <a:blip r:embed="rId5"/>
          <a:stretch>
            <a:fillRect/>
          </a:stretch>
        </p:blipFill>
        <p:spPr>
          <a:xfrm>
            <a:off x="6185764" y="1684051"/>
            <a:ext cx="2722757" cy="2240440"/>
          </a:xfrm>
          <a:prstGeom prst="rect">
            <a:avLst/>
          </a:prstGeom>
        </p:spPr>
      </p:pic>
    </p:spTree>
    <p:extLst>
      <p:ext uri="{BB962C8B-B14F-4D97-AF65-F5344CB8AC3E}">
        <p14:creationId xmlns:p14="http://schemas.microsoft.com/office/powerpoint/2010/main" val="470618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132E646-881A-DAE5-0002-84C414DC927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1148179-59F6-BEE6-BF72-C611E191E2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DD570F57-3E30-7B4F-B3F7-13A1874A1CE1}"/>
              </a:ext>
            </a:extLst>
          </p:cNvPr>
          <p:cNvSpPr txBox="1">
            <a:spLocks noGrp="1"/>
          </p:cNvSpPr>
          <p:nvPr>
            <p:ph type="body" idx="1"/>
          </p:nvPr>
        </p:nvSpPr>
        <p:spPr>
          <a:xfrm>
            <a:off x="304412" y="946598"/>
            <a:ext cx="8535300" cy="4492366"/>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Chain of </a:t>
            </a:r>
            <a:r>
              <a:rPr lang="fr-FR" sz="1400" dirty="0" err="1">
                <a:latin typeface="Calibri" panose="020F0502020204030204" pitchFamily="34" charset="0"/>
                <a:cs typeface="Calibri" panose="020F0502020204030204" pitchFamily="34" charset="0"/>
              </a:rPr>
              <a:t>Responsibility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Délégation des responsabilités.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Command</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Encapsulation d'actions.</a:t>
            </a: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Iterator</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Parcours de collections.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Mediator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Communication centralisée.</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Memento</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Sauvegarde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Observer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Notification automatique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State</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Comportement dynamique.</a:t>
            </a:r>
            <a:endParaRPr lang="fr-FR" sz="1400" dirty="0">
              <a:solidFill>
                <a:schemeClr val="bg1">
                  <a:lumMod val="50000"/>
                </a:schemeClr>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Strategy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Algorithmes interchangeables.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Visitor </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Opérations externes.</a:t>
            </a:r>
          </a:p>
        </p:txBody>
      </p:sp>
    </p:spTree>
    <p:extLst>
      <p:ext uri="{BB962C8B-B14F-4D97-AF65-F5344CB8AC3E}">
        <p14:creationId xmlns:p14="http://schemas.microsoft.com/office/powerpoint/2010/main" val="473376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48093F5-488F-7F5D-A7AF-282E828EA0EF}"/>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D79BC312-ACD6-9606-4E62-56A321D4D9C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5 : Patterns Comportementaux</a:t>
            </a:r>
            <a:endParaRPr dirty="0"/>
          </a:p>
        </p:txBody>
      </p:sp>
      <p:sp>
        <p:nvSpPr>
          <p:cNvPr id="312" name="Google Shape;312;g2aed57810c0_0_204">
            <a:extLst>
              <a:ext uri="{FF2B5EF4-FFF2-40B4-BE49-F238E27FC236}">
                <a16:creationId xmlns:a16="http://schemas.microsoft.com/office/drawing/2014/main" id="{FE692064-0928-BD06-0DBC-D6B011486D4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5 : Patterns Comportementaux”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35364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aed57810c0_0_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L’application et les TP de la formation</a:t>
            </a:r>
            <a:endParaRPr/>
          </a:p>
        </p:txBody>
      </p:sp>
      <p:sp>
        <p:nvSpPr>
          <p:cNvPr id="145" name="Google Shape;145;g2aed57810c0_0_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Démo ou capture d’écran de l’application, des TP sur plusieurs slides si nécessaire.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Les stagiaires sauront ainsi exactement ce qu’ils feront durant la formation. Pour favoriser l’effort d’apprentissage chez les stagiaires et leur donner envie d’apprendre et de s’intéresser à votre formation, vous devez dès le début de la formation leur montrer l’application et les </a:t>
            </a:r>
            <a:r>
              <a:rPr lang="fr-FR" sz="1400" i="1" dirty="0" err="1">
                <a:solidFill>
                  <a:schemeClr val="bg1">
                    <a:lumMod val="75000"/>
                  </a:schemeClr>
                </a:solidFill>
              </a:rPr>
              <a:t>tp</a:t>
            </a:r>
            <a:r>
              <a:rPr lang="fr-FR" sz="1400" i="1" dirty="0">
                <a:solidFill>
                  <a:schemeClr val="bg1">
                    <a:lumMod val="75000"/>
                  </a:schemeClr>
                </a:solidFill>
              </a:rPr>
              <a:t> que vous allez réaliser avec eux. Bien évidemment ces </a:t>
            </a:r>
            <a:r>
              <a:rPr lang="fr-FR" sz="1400" i="1" dirty="0" err="1">
                <a:solidFill>
                  <a:schemeClr val="bg1">
                    <a:lumMod val="75000"/>
                  </a:schemeClr>
                </a:solidFill>
              </a:rPr>
              <a:t>tp</a:t>
            </a:r>
            <a:r>
              <a:rPr lang="fr-FR" sz="1400" i="1" dirty="0">
                <a:solidFill>
                  <a:schemeClr val="bg1">
                    <a:lumMod val="75000"/>
                  </a:schemeClr>
                </a:solidFill>
              </a:rPr>
              <a:t> et applications doivent s’approcher au plus de ce qu’ils ont l’habitude de faire en entreprise (on retient et on apprend beaucoup plus les choses qui nous intéressent et que l’on peut mettre en application en entreprise). En faisant une démo ou en présentant des captures d’écran de vos </a:t>
            </a:r>
            <a:r>
              <a:rPr lang="fr-FR" sz="1400" i="1" dirty="0" err="1">
                <a:solidFill>
                  <a:schemeClr val="bg1">
                    <a:lumMod val="75000"/>
                  </a:schemeClr>
                </a:solidFill>
              </a:rPr>
              <a:t>tp</a:t>
            </a:r>
            <a:r>
              <a:rPr lang="fr-FR" sz="1400" i="1" dirty="0">
                <a:solidFill>
                  <a:schemeClr val="bg1">
                    <a:lumMod val="75000"/>
                  </a:schemeClr>
                </a:solidFill>
              </a:rPr>
              <a:t> et applications, vous donnez dès le départ l’envie aux stagiaires de suivre votre formation, vous montrez que vous avez préparé votre formation. Les stagiaires seront captivés beaucoup plu tôt et plus attentifs.</a:t>
            </a:r>
            <a:endParaRPr sz="1400" i="1" dirty="0">
              <a:solidFill>
                <a:schemeClr val="bg1">
                  <a:lumMod val="75000"/>
                </a:schemeClr>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CDF756C-CF4E-A930-5FFA-60943D54C52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5A512BAE-DE4C-84AA-0977-88D80B37CDE8}"/>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6 : Patterns d’architecture</a:t>
            </a:r>
            <a:endParaRPr dirty="0"/>
          </a:p>
        </p:txBody>
      </p:sp>
    </p:spTree>
    <p:extLst>
      <p:ext uri="{BB962C8B-B14F-4D97-AF65-F5344CB8AC3E}">
        <p14:creationId xmlns:p14="http://schemas.microsoft.com/office/powerpoint/2010/main" val="1749757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57655486-8901-BD66-4F97-A3F3F4F83C4D}"/>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1802F9D-FE7B-57EA-1A68-47F974930AF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MVC, MVP et MVVM ( 1/4 )</a:t>
            </a:r>
            <a:endParaRPr dirty="0"/>
          </a:p>
        </p:txBody>
      </p:sp>
      <p:sp>
        <p:nvSpPr>
          <p:cNvPr id="277" name="Google Shape;277;g2aed57810c0_0_174">
            <a:extLst>
              <a:ext uri="{FF2B5EF4-FFF2-40B4-BE49-F238E27FC236}">
                <a16:creationId xmlns:a16="http://schemas.microsoft.com/office/drawing/2014/main" id="{094A8CE4-E9FF-1FD7-8468-3DBEE29B412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MVC : Model </a:t>
            </a:r>
            <a:r>
              <a:rPr lang="fr-FR" dirty="0" err="1"/>
              <a:t>View</a:t>
            </a:r>
            <a:r>
              <a:rPr lang="fr-FR" dirty="0"/>
              <a:t> Controller</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MVP : Model </a:t>
            </a:r>
            <a:r>
              <a:rPr lang="fr-FR" dirty="0" err="1"/>
              <a:t>View</a:t>
            </a:r>
            <a:r>
              <a:rPr lang="fr-FR" dirty="0"/>
              <a:t> </a:t>
            </a:r>
            <a:r>
              <a:rPr lang="fr-FR" dirty="0" err="1"/>
              <a:t>Presenter</a:t>
            </a:r>
            <a:endParaRPr lang="fr-FR" dirty="0"/>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MVVM : Model </a:t>
            </a:r>
            <a:r>
              <a:rPr lang="fr-FR" dirty="0" err="1"/>
              <a:t>View</a:t>
            </a:r>
            <a:r>
              <a:rPr lang="fr-FR" dirty="0"/>
              <a:t> </a:t>
            </a:r>
            <a:r>
              <a:rPr lang="fr-FR" dirty="0" err="1"/>
              <a:t>ViewModel</a:t>
            </a: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03747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EF37DB-67D0-EAAC-4793-9C80E4D0C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C560261-8CDF-677C-2BC7-D438E2FC8A4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( 2/4 )</a:t>
            </a:r>
          </a:p>
        </p:txBody>
      </p:sp>
      <p:sp>
        <p:nvSpPr>
          <p:cNvPr id="229" name="Google Shape;229;g2aed57810c0_0_122">
            <a:extLst>
              <a:ext uri="{FF2B5EF4-FFF2-40B4-BE49-F238E27FC236}">
                <a16:creationId xmlns:a16="http://schemas.microsoft.com/office/drawing/2014/main" id="{D7761F2D-B109-E838-F93C-C794A9BC35E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responsabilités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améliorée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 facilitée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Web et Desktop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mobiles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Projets qui nécessitent une UI évolutive</a:t>
            </a:r>
            <a:endParaRPr lang="fr-FR" dirty="0"/>
          </a:p>
        </p:txBody>
      </p:sp>
    </p:spTree>
    <p:extLst>
      <p:ext uri="{BB962C8B-B14F-4D97-AF65-F5344CB8AC3E}">
        <p14:creationId xmlns:p14="http://schemas.microsoft.com/office/powerpoint/2010/main" val="8261440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5BB427F-4C90-A915-7DD4-67AD67943A9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508B2A6-44C5-5C6E-678C-5CC5D19630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( 3/4 )</a:t>
            </a:r>
          </a:p>
        </p:txBody>
      </p:sp>
      <p:pic>
        <p:nvPicPr>
          <p:cNvPr id="4" name="Image 3">
            <a:extLst>
              <a:ext uri="{FF2B5EF4-FFF2-40B4-BE49-F238E27FC236}">
                <a16:creationId xmlns:a16="http://schemas.microsoft.com/office/drawing/2014/main" id="{62CB76B6-14B0-3034-B907-1CA2AAEBF437}"/>
              </a:ext>
            </a:extLst>
          </p:cNvPr>
          <p:cNvPicPr>
            <a:picLocks noChangeAspect="1"/>
          </p:cNvPicPr>
          <p:nvPr/>
        </p:nvPicPr>
        <p:blipFill>
          <a:blip r:embed="rId3"/>
          <a:stretch>
            <a:fillRect/>
          </a:stretch>
        </p:blipFill>
        <p:spPr>
          <a:xfrm>
            <a:off x="185971" y="1490838"/>
            <a:ext cx="4446496" cy="2649467"/>
          </a:xfrm>
          <a:prstGeom prst="rect">
            <a:avLst/>
          </a:prstGeom>
        </p:spPr>
      </p:pic>
      <p:pic>
        <p:nvPicPr>
          <p:cNvPr id="6" name="Image 5">
            <a:extLst>
              <a:ext uri="{FF2B5EF4-FFF2-40B4-BE49-F238E27FC236}">
                <a16:creationId xmlns:a16="http://schemas.microsoft.com/office/drawing/2014/main" id="{CCAD03A6-51EB-2094-36FD-8A61E6437360}"/>
              </a:ext>
            </a:extLst>
          </p:cNvPr>
          <p:cNvPicPr>
            <a:picLocks noChangeAspect="1"/>
          </p:cNvPicPr>
          <p:nvPr/>
        </p:nvPicPr>
        <p:blipFill>
          <a:blip r:embed="rId4"/>
          <a:stretch>
            <a:fillRect/>
          </a:stretch>
        </p:blipFill>
        <p:spPr>
          <a:xfrm>
            <a:off x="4803017" y="1490838"/>
            <a:ext cx="4155012" cy="2649466"/>
          </a:xfrm>
          <a:prstGeom prst="rect">
            <a:avLst/>
          </a:prstGeom>
        </p:spPr>
      </p:pic>
    </p:spTree>
    <p:extLst>
      <p:ext uri="{BB962C8B-B14F-4D97-AF65-F5344CB8AC3E}">
        <p14:creationId xmlns:p14="http://schemas.microsoft.com/office/powerpoint/2010/main" val="966410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0ED62EE-4641-6D42-F708-B45269308DE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22235A5-1339-F16E-4DAF-864D0D138E2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( 4/4 )</a:t>
            </a:r>
          </a:p>
        </p:txBody>
      </p:sp>
      <p:pic>
        <p:nvPicPr>
          <p:cNvPr id="3" name="Image 2">
            <a:extLst>
              <a:ext uri="{FF2B5EF4-FFF2-40B4-BE49-F238E27FC236}">
                <a16:creationId xmlns:a16="http://schemas.microsoft.com/office/drawing/2014/main" id="{2FC56CAF-7C47-40CC-291C-0390D01D3E16}"/>
              </a:ext>
            </a:extLst>
          </p:cNvPr>
          <p:cNvPicPr>
            <a:picLocks noChangeAspect="1"/>
          </p:cNvPicPr>
          <p:nvPr/>
        </p:nvPicPr>
        <p:blipFill>
          <a:blip r:embed="rId3"/>
          <a:stretch>
            <a:fillRect/>
          </a:stretch>
        </p:blipFill>
        <p:spPr>
          <a:xfrm>
            <a:off x="76317" y="1356482"/>
            <a:ext cx="2802825" cy="2011187"/>
          </a:xfrm>
          <a:prstGeom prst="rect">
            <a:avLst/>
          </a:prstGeom>
        </p:spPr>
      </p:pic>
      <p:pic>
        <p:nvPicPr>
          <p:cNvPr id="7" name="Image 6">
            <a:extLst>
              <a:ext uri="{FF2B5EF4-FFF2-40B4-BE49-F238E27FC236}">
                <a16:creationId xmlns:a16="http://schemas.microsoft.com/office/drawing/2014/main" id="{AEA5F738-71A2-A6C7-DD0C-95B8D91AA719}"/>
              </a:ext>
            </a:extLst>
          </p:cNvPr>
          <p:cNvPicPr>
            <a:picLocks noChangeAspect="1"/>
          </p:cNvPicPr>
          <p:nvPr/>
        </p:nvPicPr>
        <p:blipFill>
          <a:blip r:embed="rId4"/>
          <a:stretch>
            <a:fillRect/>
          </a:stretch>
        </p:blipFill>
        <p:spPr>
          <a:xfrm>
            <a:off x="2929060" y="1662477"/>
            <a:ext cx="3285879" cy="1526772"/>
          </a:xfrm>
          <a:prstGeom prst="rect">
            <a:avLst/>
          </a:prstGeom>
        </p:spPr>
      </p:pic>
      <p:pic>
        <p:nvPicPr>
          <p:cNvPr id="9" name="Image 8">
            <a:extLst>
              <a:ext uri="{FF2B5EF4-FFF2-40B4-BE49-F238E27FC236}">
                <a16:creationId xmlns:a16="http://schemas.microsoft.com/office/drawing/2014/main" id="{50242500-D48D-CB0A-E5EA-33490F56F28E}"/>
              </a:ext>
            </a:extLst>
          </p:cNvPr>
          <p:cNvPicPr>
            <a:picLocks noChangeAspect="1"/>
          </p:cNvPicPr>
          <p:nvPr/>
        </p:nvPicPr>
        <p:blipFill>
          <a:blip r:embed="rId5"/>
          <a:stretch>
            <a:fillRect/>
          </a:stretch>
        </p:blipFill>
        <p:spPr>
          <a:xfrm>
            <a:off x="6342397" y="1369916"/>
            <a:ext cx="2801603" cy="2287452"/>
          </a:xfrm>
          <a:prstGeom prst="rect">
            <a:avLst/>
          </a:prstGeom>
        </p:spPr>
      </p:pic>
      <p:sp>
        <p:nvSpPr>
          <p:cNvPr id="10" name="ZoneTexte 9">
            <a:extLst>
              <a:ext uri="{FF2B5EF4-FFF2-40B4-BE49-F238E27FC236}">
                <a16:creationId xmlns:a16="http://schemas.microsoft.com/office/drawing/2014/main" id="{61C6C230-EBD1-0233-806B-CA9E2DC870B0}"/>
              </a:ext>
            </a:extLst>
          </p:cNvPr>
          <p:cNvSpPr txBox="1"/>
          <p:nvPr/>
        </p:nvSpPr>
        <p:spPr>
          <a:xfrm>
            <a:off x="1141739" y="1048705"/>
            <a:ext cx="671979" cy="307777"/>
          </a:xfrm>
          <a:prstGeom prst="rect">
            <a:avLst/>
          </a:prstGeom>
          <a:noFill/>
        </p:spPr>
        <p:txBody>
          <a:bodyPr wrap="none" rtlCol="0">
            <a:spAutoFit/>
          </a:bodyPr>
          <a:lstStyle/>
          <a:p>
            <a:r>
              <a:rPr lang="fr-FR" dirty="0"/>
              <a:t>Model</a:t>
            </a:r>
          </a:p>
        </p:txBody>
      </p:sp>
      <p:sp>
        <p:nvSpPr>
          <p:cNvPr id="11" name="ZoneTexte 10">
            <a:extLst>
              <a:ext uri="{FF2B5EF4-FFF2-40B4-BE49-F238E27FC236}">
                <a16:creationId xmlns:a16="http://schemas.microsoft.com/office/drawing/2014/main" id="{847F4185-1D47-4DAE-26C6-69E162C9C169}"/>
              </a:ext>
            </a:extLst>
          </p:cNvPr>
          <p:cNvSpPr txBox="1"/>
          <p:nvPr/>
        </p:nvSpPr>
        <p:spPr>
          <a:xfrm>
            <a:off x="4236009" y="1246004"/>
            <a:ext cx="574196" cy="307777"/>
          </a:xfrm>
          <a:prstGeom prst="rect">
            <a:avLst/>
          </a:prstGeom>
          <a:noFill/>
        </p:spPr>
        <p:txBody>
          <a:bodyPr wrap="none" rtlCol="0">
            <a:spAutoFit/>
          </a:bodyPr>
          <a:lstStyle/>
          <a:p>
            <a:r>
              <a:rPr lang="fr-FR" dirty="0" err="1"/>
              <a:t>View</a:t>
            </a:r>
            <a:endParaRPr lang="fr-FR" dirty="0"/>
          </a:p>
        </p:txBody>
      </p:sp>
      <p:sp>
        <p:nvSpPr>
          <p:cNvPr id="12" name="ZoneTexte 11">
            <a:extLst>
              <a:ext uri="{FF2B5EF4-FFF2-40B4-BE49-F238E27FC236}">
                <a16:creationId xmlns:a16="http://schemas.microsoft.com/office/drawing/2014/main" id="{F325A8D2-4A6F-7774-5998-728566B2AC3A}"/>
              </a:ext>
            </a:extLst>
          </p:cNvPr>
          <p:cNvSpPr txBox="1"/>
          <p:nvPr/>
        </p:nvSpPr>
        <p:spPr>
          <a:xfrm>
            <a:off x="7407208" y="1078986"/>
            <a:ext cx="960519" cy="307777"/>
          </a:xfrm>
          <a:prstGeom prst="rect">
            <a:avLst/>
          </a:prstGeom>
          <a:noFill/>
        </p:spPr>
        <p:txBody>
          <a:bodyPr wrap="none" rtlCol="0">
            <a:spAutoFit/>
          </a:bodyPr>
          <a:lstStyle/>
          <a:p>
            <a:r>
              <a:rPr lang="fr-FR" dirty="0"/>
              <a:t>Controller</a:t>
            </a:r>
          </a:p>
        </p:txBody>
      </p:sp>
    </p:spTree>
    <p:extLst>
      <p:ext uri="{BB962C8B-B14F-4D97-AF65-F5344CB8AC3E}">
        <p14:creationId xmlns:p14="http://schemas.microsoft.com/office/powerpoint/2010/main" val="3259730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96E9ABE-C4A4-BB7C-DB54-B59999FFF31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A040A48-F55B-2AA4-2264-D64F6EC12E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DAO et DTO ( 1/4 )</a:t>
            </a:r>
            <a:endParaRPr dirty="0"/>
          </a:p>
        </p:txBody>
      </p:sp>
      <p:sp>
        <p:nvSpPr>
          <p:cNvPr id="277" name="Google Shape;277;g2aed57810c0_0_174">
            <a:extLst>
              <a:ext uri="{FF2B5EF4-FFF2-40B4-BE49-F238E27FC236}">
                <a16:creationId xmlns:a16="http://schemas.microsoft.com/office/drawing/2014/main" id="{9AB4AC26-C3B6-A99A-3E73-3506213C3F2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DAO : Data Access Objet</a:t>
            </a:r>
          </a:p>
          <a:p>
            <a:pPr marL="742950" lvl="1" indent="-285750">
              <a:spcBef>
                <a:spcPts val="360"/>
              </a:spcBef>
              <a:buFont typeface="Arial" panose="020B0604020202020204" pitchFamily="34" charset="0"/>
              <a:buChar char="•"/>
            </a:pPr>
            <a:r>
              <a:rPr lang="fr-FR" dirty="0"/>
              <a:t>But -&gt; Accès isolé aux données.</a:t>
            </a:r>
          </a:p>
          <a:p>
            <a:pPr marL="742950" lvl="1" indent="-285750">
              <a:spcBef>
                <a:spcPts val="360"/>
              </a:spcBef>
              <a:buFont typeface="Arial" panose="020B0604020202020204" pitchFamily="34" charset="0"/>
              <a:buChar char="•"/>
            </a:pPr>
            <a:r>
              <a:rPr lang="fr-FR" dirty="0"/>
              <a:t>Abstraction -&gt; Séparation logique</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DTO : Data Transfer Objet</a:t>
            </a:r>
          </a:p>
          <a:p>
            <a:pPr marL="742950" lvl="1" indent="-285750">
              <a:spcBef>
                <a:spcPts val="360"/>
              </a:spcBef>
              <a:buFont typeface="Arial" panose="020B0604020202020204" pitchFamily="34" charset="0"/>
              <a:buChar char="•"/>
            </a:pPr>
            <a:r>
              <a:rPr lang="fr-FR" dirty="0"/>
              <a:t>But -&gt; Transfert de données.</a:t>
            </a:r>
          </a:p>
          <a:p>
            <a:pPr marL="742950" lvl="1" indent="-285750">
              <a:spcBef>
                <a:spcPts val="360"/>
              </a:spcBef>
              <a:buFont typeface="Arial" panose="020B0604020202020204" pitchFamily="34" charset="0"/>
              <a:buChar char="•"/>
            </a:pPr>
            <a:r>
              <a:rPr lang="fr-FR" dirty="0"/>
              <a:t>Optimisation : Minimisation des appels.</a:t>
            </a:r>
            <a:endParaRPr dirty="0"/>
          </a:p>
        </p:txBody>
      </p:sp>
    </p:spTree>
    <p:extLst>
      <p:ext uri="{BB962C8B-B14F-4D97-AF65-F5344CB8AC3E}">
        <p14:creationId xmlns:p14="http://schemas.microsoft.com/office/powerpoint/2010/main" val="4202200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2EB8A91-8777-E39E-1255-9F08FAA5054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ECCB6CA-A430-142D-867F-D93B5B7A57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( 2/4 )</a:t>
            </a:r>
          </a:p>
        </p:txBody>
      </p:sp>
      <p:sp>
        <p:nvSpPr>
          <p:cNvPr id="229" name="Google Shape;229;g2aed57810c0_0_122">
            <a:extLst>
              <a:ext uri="{FF2B5EF4-FFF2-40B4-BE49-F238E27FC236}">
                <a16:creationId xmlns:a16="http://schemas.microsoft.com/office/drawing/2014/main" id="{5C115D6C-CE5A-4406-65AF-485B22D466C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Cohérence des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performances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multicouches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Interopérabilité des systèmes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Répartition des responsabilités</a:t>
            </a:r>
            <a:endParaRPr lang="fr-FR" dirty="0"/>
          </a:p>
        </p:txBody>
      </p:sp>
    </p:spTree>
    <p:extLst>
      <p:ext uri="{BB962C8B-B14F-4D97-AF65-F5344CB8AC3E}">
        <p14:creationId xmlns:p14="http://schemas.microsoft.com/office/powerpoint/2010/main" val="1824716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D6548-77EB-F760-F3B7-1969DDE0D66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BE9735-C6F6-AE5F-8D05-97AFF8286E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( 3/4 )</a:t>
            </a:r>
          </a:p>
        </p:txBody>
      </p:sp>
      <p:pic>
        <p:nvPicPr>
          <p:cNvPr id="3" name="Image 2">
            <a:extLst>
              <a:ext uri="{FF2B5EF4-FFF2-40B4-BE49-F238E27FC236}">
                <a16:creationId xmlns:a16="http://schemas.microsoft.com/office/drawing/2014/main" id="{776FB0CB-DAF1-7D35-6BA3-EAFF7DBB2476}"/>
              </a:ext>
            </a:extLst>
          </p:cNvPr>
          <p:cNvPicPr>
            <a:picLocks noChangeAspect="1"/>
          </p:cNvPicPr>
          <p:nvPr/>
        </p:nvPicPr>
        <p:blipFill>
          <a:blip r:embed="rId3"/>
          <a:stretch>
            <a:fillRect/>
          </a:stretch>
        </p:blipFill>
        <p:spPr>
          <a:xfrm>
            <a:off x="1421780" y="1362075"/>
            <a:ext cx="5943600" cy="2990850"/>
          </a:xfrm>
          <a:prstGeom prst="rect">
            <a:avLst/>
          </a:prstGeom>
        </p:spPr>
      </p:pic>
    </p:spTree>
    <p:extLst>
      <p:ext uri="{BB962C8B-B14F-4D97-AF65-F5344CB8AC3E}">
        <p14:creationId xmlns:p14="http://schemas.microsoft.com/office/powerpoint/2010/main" val="4088985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6584AB-D087-F9EE-38A7-560AB05E610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0E4FDA-037A-D0BB-EA26-BA870C97BBBB}"/>
              </a:ext>
            </a:extLst>
          </p:cNvPr>
          <p:cNvSpPr txBox="1">
            <a:spLocks noGrp="1"/>
          </p:cNvSpPr>
          <p:nvPr>
            <p:ph type="title"/>
          </p:nvPr>
        </p:nvSpPr>
        <p:spPr>
          <a:xfrm>
            <a:off x="900013" y="277996"/>
            <a:ext cx="7928400" cy="479400"/>
          </a:xfrm>
          <a:prstGeom prst="rect">
            <a:avLst/>
          </a:prstGeom>
        </p:spPr>
        <p:txBody>
          <a:bodyPr spcFirstLastPara="1" wrap="square" lIns="91425" tIns="45700" rIns="91425" bIns="45700" anchor="ctr" anchorCtr="0">
            <a:normAutofit/>
          </a:bodyPr>
          <a:lstStyle/>
          <a:p>
            <a:r>
              <a:rPr lang="fr-FR" dirty="0"/>
              <a:t>Architecture : DAO et DTO ( 4/4 )</a:t>
            </a:r>
          </a:p>
        </p:txBody>
      </p:sp>
      <p:pic>
        <p:nvPicPr>
          <p:cNvPr id="4" name="Image 3">
            <a:extLst>
              <a:ext uri="{FF2B5EF4-FFF2-40B4-BE49-F238E27FC236}">
                <a16:creationId xmlns:a16="http://schemas.microsoft.com/office/drawing/2014/main" id="{F18C7787-96C1-70F7-4BAB-AA10B3817100}"/>
              </a:ext>
            </a:extLst>
          </p:cNvPr>
          <p:cNvPicPr>
            <a:picLocks noChangeAspect="1"/>
          </p:cNvPicPr>
          <p:nvPr/>
        </p:nvPicPr>
        <p:blipFill>
          <a:blip r:embed="rId3"/>
          <a:stretch>
            <a:fillRect/>
          </a:stretch>
        </p:blipFill>
        <p:spPr>
          <a:xfrm>
            <a:off x="515979" y="925654"/>
            <a:ext cx="3978586" cy="4503234"/>
          </a:xfrm>
          <a:prstGeom prst="rect">
            <a:avLst/>
          </a:prstGeom>
        </p:spPr>
      </p:pic>
      <p:pic>
        <p:nvPicPr>
          <p:cNvPr id="6" name="Image 5">
            <a:extLst>
              <a:ext uri="{FF2B5EF4-FFF2-40B4-BE49-F238E27FC236}">
                <a16:creationId xmlns:a16="http://schemas.microsoft.com/office/drawing/2014/main" id="{B8E5A36A-EF51-DB5C-A096-CF89022AEA3D}"/>
              </a:ext>
            </a:extLst>
          </p:cNvPr>
          <p:cNvPicPr>
            <a:picLocks noChangeAspect="1"/>
          </p:cNvPicPr>
          <p:nvPr/>
        </p:nvPicPr>
        <p:blipFill>
          <a:blip r:embed="rId4"/>
          <a:stretch>
            <a:fillRect/>
          </a:stretch>
        </p:blipFill>
        <p:spPr>
          <a:xfrm>
            <a:off x="4649437" y="1471961"/>
            <a:ext cx="3546319" cy="3471747"/>
          </a:xfrm>
          <a:prstGeom prst="rect">
            <a:avLst/>
          </a:prstGeom>
        </p:spPr>
      </p:pic>
    </p:spTree>
    <p:extLst>
      <p:ext uri="{BB962C8B-B14F-4D97-AF65-F5344CB8AC3E}">
        <p14:creationId xmlns:p14="http://schemas.microsoft.com/office/powerpoint/2010/main" val="1444934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F59170F-3FC0-D18E-B4AD-498EAF43DC59}"/>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ADDA6506-E8F9-88EA-8FF0-3381063BCB8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injection de dépendance ( 1/3 )</a:t>
            </a:r>
            <a:endParaRPr dirty="0"/>
          </a:p>
        </p:txBody>
      </p:sp>
      <p:sp>
        <p:nvSpPr>
          <p:cNvPr id="277" name="Google Shape;277;g2aed57810c0_0_174">
            <a:extLst>
              <a:ext uri="{FF2B5EF4-FFF2-40B4-BE49-F238E27FC236}">
                <a16:creationId xmlns:a16="http://schemas.microsoft.com/office/drawing/2014/main" id="{0E8B2F12-64C1-C155-1A1C-FD72DF0C088E}"/>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Séparation de la création et de l’utilisation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Inverser le contrôle de l’instanciation des dépendances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Réduire le couplage et augmenter la testabilité</a:t>
            </a:r>
          </a:p>
        </p:txBody>
      </p:sp>
    </p:spTree>
    <p:extLst>
      <p:ext uri="{BB962C8B-B14F-4D97-AF65-F5344CB8AC3E}">
        <p14:creationId xmlns:p14="http://schemas.microsoft.com/office/powerpoint/2010/main" val="2662397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aed57810c0_0_229"/>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Table des matières</a:t>
            </a:r>
            <a:endParaRPr/>
          </a:p>
        </p:txBody>
      </p:sp>
      <p:sp>
        <p:nvSpPr>
          <p:cNvPr id="152" name="Google Shape;152;g2aed57810c0_0_229"/>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Chapitre 1 : Présentation générale</a:t>
            </a:r>
          </a:p>
          <a:p>
            <a:pPr marL="457200" lvl="0" indent="-342900" algn="l" rtl="0">
              <a:spcBef>
                <a:spcPts val="36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2 : Patterns de construction d’objets (créateur)</a:t>
            </a:r>
          </a:p>
          <a:p>
            <a:pPr marL="114300" lvl="0" indent="0" algn="l" rtl="0">
              <a:spcBef>
                <a:spcPts val="0"/>
              </a:spcBef>
              <a:spcAft>
                <a:spcPts val="0"/>
              </a:spcAft>
              <a:buSzPts val="1800"/>
            </a:pPr>
            <a:endParaRPr lang="fr-FR" dirty="0"/>
          </a:p>
          <a:p>
            <a:pPr marL="457200" lvl="0" indent="-342900" algn="l" rtl="0">
              <a:spcBef>
                <a:spcPts val="0"/>
              </a:spcBef>
              <a:spcAft>
                <a:spcPts val="0"/>
              </a:spcAft>
              <a:buSzPts val="1800"/>
              <a:buChar char="●"/>
            </a:pPr>
            <a:r>
              <a:rPr lang="fr-FR" dirty="0"/>
              <a:t>Chapitre 3 : Les anti-patterns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4 : Patterns de structuration (structuraux)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5 : Patterns comportementaux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6 : Patterns d’architecture</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7 : Démarche d’utilisation</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8 : Apport de l’IA Générative pour la création de 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Examen (en option)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AA044C8-E56B-2D34-5CFF-CC287504AB6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23690D-B3C1-CFF8-E541-FEF4C4F8076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( 2/3 )</a:t>
            </a:r>
          </a:p>
        </p:txBody>
      </p:sp>
      <p:sp>
        <p:nvSpPr>
          <p:cNvPr id="229" name="Google Shape;229;g2aed57810c0_0_122">
            <a:extLst>
              <a:ext uri="{FF2B5EF4-FFF2-40B4-BE49-F238E27FC236}">
                <a16:creationId xmlns:a16="http://schemas.microsoft.com/office/drawing/2014/main" id="{6DF08B38-AF2A-2B6E-E8BC-46AD834F8A4B}"/>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à grandes échelle</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Frameworks</a:t>
            </a:r>
            <a:r>
              <a:rPr lang="fr-FR" sz="1600" dirty="0">
                <a:solidFill>
                  <a:schemeClr val="bg1">
                    <a:lumMod val="50000"/>
                  </a:schemeClr>
                </a:solidFill>
              </a:rPr>
              <a:t> et containers </a:t>
            </a:r>
            <a:r>
              <a:rPr lang="fr-FR" sz="1600" dirty="0" err="1">
                <a:solidFill>
                  <a:schemeClr val="bg1">
                    <a:lumMod val="50000"/>
                  </a:schemeClr>
                </a:solidFill>
              </a:rPr>
              <a:t>IoC</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modulaires</a:t>
            </a:r>
            <a:endParaRPr lang="fr-FR" dirty="0"/>
          </a:p>
        </p:txBody>
      </p:sp>
    </p:spTree>
    <p:extLst>
      <p:ext uri="{BB962C8B-B14F-4D97-AF65-F5344CB8AC3E}">
        <p14:creationId xmlns:p14="http://schemas.microsoft.com/office/powerpoint/2010/main" val="1728645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DD5CDF6A-FA8F-C675-751F-3D87A39CF2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69A1DB2-BD57-0084-DE84-045CD05E0CB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( 3/3 )</a:t>
            </a:r>
          </a:p>
        </p:txBody>
      </p:sp>
      <p:pic>
        <p:nvPicPr>
          <p:cNvPr id="4" name="Image 3">
            <a:extLst>
              <a:ext uri="{FF2B5EF4-FFF2-40B4-BE49-F238E27FC236}">
                <a16:creationId xmlns:a16="http://schemas.microsoft.com/office/drawing/2014/main" id="{59149ED2-8E09-A764-2D9A-96EFBFED9456}"/>
              </a:ext>
            </a:extLst>
          </p:cNvPr>
          <p:cNvPicPr>
            <a:picLocks noChangeAspect="1"/>
          </p:cNvPicPr>
          <p:nvPr/>
        </p:nvPicPr>
        <p:blipFill>
          <a:blip r:embed="rId3"/>
          <a:stretch>
            <a:fillRect/>
          </a:stretch>
        </p:blipFill>
        <p:spPr>
          <a:xfrm>
            <a:off x="-1" y="919942"/>
            <a:ext cx="4906537" cy="4187317"/>
          </a:xfrm>
          <a:prstGeom prst="rect">
            <a:avLst/>
          </a:prstGeom>
        </p:spPr>
      </p:pic>
      <p:pic>
        <p:nvPicPr>
          <p:cNvPr id="6" name="Image 5">
            <a:extLst>
              <a:ext uri="{FF2B5EF4-FFF2-40B4-BE49-F238E27FC236}">
                <a16:creationId xmlns:a16="http://schemas.microsoft.com/office/drawing/2014/main" id="{657D1D65-EC50-D47A-9DC5-1AA9A1C29EC2}"/>
              </a:ext>
            </a:extLst>
          </p:cNvPr>
          <p:cNvPicPr>
            <a:picLocks noChangeAspect="1"/>
          </p:cNvPicPr>
          <p:nvPr/>
        </p:nvPicPr>
        <p:blipFill>
          <a:blip r:embed="rId4"/>
          <a:stretch>
            <a:fillRect/>
          </a:stretch>
        </p:blipFill>
        <p:spPr>
          <a:xfrm>
            <a:off x="5080573" y="2007220"/>
            <a:ext cx="3877574" cy="1871297"/>
          </a:xfrm>
          <a:prstGeom prst="rect">
            <a:avLst/>
          </a:prstGeom>
        </p:spPr>
      </p:pic>
    </p:spTree>
    <p:extLst>
      <p:ext uri="{BB962C8B-B14F-4D97-AF65-F5344CB8AC3E}">
        <p14:creationId xmlns:p14="http://schemas.microsoft.com/office/powerpoint/2010/main" val="971543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5DFF818-EBC5-138F-6BDF-597CF704BA1F}"/>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6815F19-D3FF-5C6E-00AF-DB7DFCA511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67508968-6B29-91E4-6E17-7EA7BB22424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1163280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D31D76AF-D73B-3154-32F0-AD9B3E0D79A7}"/>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CE8261D-A875-09B4-8EBA-E302BB42C50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C6549F0D-959D-956D-FECB-2409F80784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258752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E1F390DD-584B-7D06-D03E-577637E41243}"/>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D617DF00-2E0C-ABAB-1143-352BA18505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7225A6EA-67FC-9E90-A1AD-80F76DE5A6F4}"/>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3860109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A5C9EA9E-6A9E-150F-4D9C-91C6C9956C52}"/>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9A72D961-9913-A71D-2C51-2B4552DE2AB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42730948-58E4-29DC-59C5-490019809FAF}"/>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0977721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B3D19DE5-1569-CB47-E4CD-3095277D0BE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640A3635-87F4-0232-7C4B-72DDF78379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873DD872-91F5-85A1-38E1-8F3EED821CA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2197164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DC127AB-7B7B-87E9-6946-2E1F5CB8C425}"/>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3C8D883B-C1DF-9B17-D0F6-D29AED1634C6}"/>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7 : Démarche d’utilisation</a:t>
            </a:r>
            <a:endParaRPr dirty="0"/>
          </a:p>
        </p:txBody>
      </p:sp>
    </p:spTree>
    <p:extLst>
      <p:ext uri="{BB962C8B-B14F-4D97-AF65-F5344CB8AC3E}">
        <p14:creationId xmlns:p14="http://schemas.microsoft.com/office/powerpoint/2010/main" val="31435798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A3A5CF97-4A67-00AC-6BA4-7708F6A1160E}"/>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E3CA0FD-0F54-E624-826B-47760CD984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Chapitre 3 : les fonctions</a:t>
            </a:r>
            <a:endParaRPr/>
          </a:p>
        </p:txBody>
      </p:sp>
      <p:sp>
        <p:nvSpPr>
          <p:cNvPr id="277" name="Google Shape;277;g2aed57810c0_0_174">
            <a:extLst>
              <a:ext uri="{FF2B5EF4-FFF2-40B4-BE49-F238E27FC236}">
                <a16:creationId xmlns:a16="http://schemas.microsoft.com/office/drawing/2014/main" id="{6F002DFB-6C13-9690-496D-E9B4DCC47AA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Slides sur les fonctions</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fr-FR"/>
              <a:t>Peu de texte</a:t>
            </a:r>
            <a:endParaRPr/>
          </a:p>
          <a:p>
            <a:pPr marL="457200" lvl="0" indent="-342900" algn="l" rtl="0">
              <a:spcBef>
                <a:spcPts val="0"/>
              </a:spcBef>
              <a:spcAft>
                <a:spcPts val="0"/>
              </a:spcAft>
              <a:buSzPts val="1800"/>
              <a:buChar char="●"/>
            </a:pPr>
            <a:r>
              <a:rPr lang="fr-FR"/>
              <a:t>Police de caractère assez grande</a:t>
            </a:r>
            <a:endParaRPr/>
          </a:p>
          <a:p>
            <a:pPr marL="457200" lvl="0" indent="-342900" algn="l" rtl="0">
              <a:spcBef>
                <a:spcPts val="0"/>
              </a:spcBef>
              <a:spcAft>
                <a:spcPts val="0"/>
              </a:spcAft>
              <a:buSzPts val="1800"/>
              <a:buChar char="●"/>
            </a:pPr>
            <a:r>
              <a:rPr lang="fr-FR"/>
              <a:t>Doit contenir des logos, images et schémas</a:t>
            </a:r>
            <a:endParaRPr/>
          </a:p>
          <a:p>
            <a:pPr marL="457200" lvl="0" indent="-342900" algn="l" rtl="0">
              <a:spcBef>
                <a:spcPts val="0"/>
              </a:spcBef>
              <a:spcAft>
                <a:spcPts val="0"/>
              </a:spcAft>
              <a:buSzPts val="1800"/>
              <a:buChar char="●"/>
            </a:pPr>
            <a:r>
              <a:rPr lang="fr-FR"/>
              <a:t>Doit contenir des liens vers la documentation et/ou des ressources externes</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15801494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A918694-5573-5E75-8855-287A53F23EE9}"/>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FC611D37-6517-13FC-4583-4A9B3C6348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00AD9901-33F7-EC6E-B6E5-5E5AB1711D1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140402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ed57810c0_0_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de début de formation</a:t>
            </a:r>
            <a:endParaRPr/>
          </a:p>
        </p:txBody>
      </p:sp>
      <p:sp>
        <p:nvSpPr>
          <p:cNvPr id="159" name="Google Shape;159;g2aed57810c0_0_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0201" algn="l" rtl="0">
              <a:spcBef>
                <a:spcPts val="360"/>
              </a:spcBef>
              <a:spcAft>
                <a:spcPts val="0"/>
              </a:spcAft>
              <a:buSzPct val="100000"/>
              <a:buChar char="●"/>
            </a:pPr>
            <a:r>
              <a:rPr lang="fr-FR" sz="1900" dirty="0"/>
              <a:t>Retour de début de formation à M2I</a:t>
            </a:r>
            <a:endParaRPr sz="1900" dirty="0"/>
          </a:p>
          <a:p>
            <a:pPr marL="457200" lvl="0" indent="-340201" algn="l" rtl="0">
              <a:spcBef>
                <a:spcPts val="0"/>
              </a:spcBef>
              <a:spcAft>
                <a:spcPts val="0"/>
              </a:spcAft>
              <a:buSzPct val="100000"/>
              <a:buChar char="●"/>
            </a:pPr>
            <a:r>
              <a:rPr lang="fr-FR" sz="1900" u="sng" dirty="0">
                <a:solidFill>
                  <a:schemeClr val="hlink"/>
                </a:solidFill>
                <a:hlinkClick r:id="rId3"/>
              </a:rPr>
              <a:t>contact@2aiconcept.com</a:t>
            </a:r>
            <a:r>
              <a:rPr lang="fr-FR" sz="1900" dirty="0"/>
              <a:t> en copie</a:t>
            </a:r>
            <a:endParaRPr sz="1900" dirty="0"/>
          </a:p>
          <a:p>
            <a:pPr marL="457200" lvl="0" indent="-340201" algn="l" rtl="0">
              <a:spcBef>
                <a:spcPts val="0"/>
              </a:spcBef>
              <a:spcAft>
                <a:spcPts val="0"/>
              </a:spcAft>
              <a:buSzPct val="100000"/>
              <a:buChar char="●"/>
            </a:pPr>
            <a:r>
              <a:rPr lang="fr-FR" sz="1900" dirty="0"/>
              <a:t>Au plus tard à 10h30 le premier jour de la formation.</a:t>
            </a:r>
            <a:endParaRPr sz="1900"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A mettre dans votre email : </a:t>
            </a:r>
            <a:endParaRPr sz="1682" i="1" dirty="0">
              <a:solidFill>
                <a:schemeClr val="bg1">
                  <a:lumMod val="75000"/>
                </a:schemeClr>
              </a:solidFill>
            </a:endParaRPr>
          </a:p>
          <a:p>
            <a:pPr marL="457200" lvl="0" indent="-327417" algn="l" rtl="0">
              <a:spcBef>
                <a:spcPts val="360"/>
              </a:spcBef>
              <a:spcAft>
                <a:spcPts val="0"/>
              </a:spcAft>
              <a:buSzPct val="100000"/>
              <a:buChar char="●"/>
            </a:pPr>
            <a:r>
              <a:rPr lang="fr-FR" sz="1682" i="1" dirty="0">
                <a:solidFill>
                  <a:schemeClr val="bg1">
                    <a:lumMod val="75000"/>
                  </a:schemeClr>
                </a:solidFill>
              </a:rPr>
              <a:t>Si tout le monde est présent et si tout le monde a les prérequis (email à envoyer même si tout le monde est présent et a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Numéro de session.</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absents (si absents)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personnes qui n’ont pas les prérequis ou qui ont plus que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Tout problème détecté avant la pause qui risque de nuire au bon déroulement de la formation.</a:t>
            </a:r>
            <a:endParaRPr sz="1682" i="1" dirty="0">
              <a:solidFill>
                <a:schemeClr val="bg1">
                  <a:lumMod val="75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1077F00-818E-1530-EAA8-FD2CC9C16DD4}"/>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7D45C820-EFB9-0CDF-2246-B83AD1A86A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B0F7A73-4C58-6705-F5F6-632C9155E91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29745780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B0DBA88B-5FEB-2A06-08E5-80581CA2784F}"/>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8B4F2F8B-239D-53C4-D126-AAC84D39F6C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F9219E1C-9909-F986-D321-18CF4CCD891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24252531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F7E28E93-607A-E6B0-5B57-E1CB4830DBD2}"/>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EA2FFEB6-2B5C-1E27-F31A-25D8AF16A4D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ED775504-80EB-F732-3B4F-7F30C7F6B0D7}"/>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2538369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5BA7B88E-B4AF-7DDC-D880-7C9B4D515E10}"/>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E3534A72-46E9-EAEC-E432-28276AFB215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67E5EE5D-ACA6-1C0F-9292-4734B10763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40367286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C3CE7E2-D645-85B7-14E6-9BE1808DAC27}"/>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6F82F8CF-7023-4BB1-1B36-95058F5E5BAB}"/>
              </a:ext>
            </a:extLst>
          </p:cNvPr>
          <p:cNvSpPr txBox="1">
            <a:spLocks noGrp="1"/>
          </p:cNvSpPr>
          <p:nvPr>
            <p:ph type="title"/>
          </p:nvPr>
        </p:nvSpPr>
        <p:spPr>
          <a:xfrm>
            <a:off x="1267452" y="2072449"/>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8 : Apport de l’IA générative pour la création de patterns</a:t>
            </a:r>
            <a:endParaRPr dirty="0"/>
          </a:p>
        </p:txBody>
      </p:sp>
    </p:spTree>
    <p:extLst>
      <p:ext uri="{BB962C8B-B14F-4D97-AF65-F5344CB8AC3E}">
        <p14:creationId xmlns:p14="http://schemas.microsoft.com/office/powerpoint/2010/main" val="33800692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6E412879-DF8D-9931-A69C-DCADF25861A8}"/>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E86F348-F566-C7AB-7134-45245CE555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Chapitre 3 : les fonctions</a:t>
            </a:r>
            <a:endParaRPr/>
          </a:p>
        </p:txBody>
      </p:sp>
      <p:sp>
        <p:nvSpPr>
          <p:cNvPr id="277" name="Google Shape;277;g2aed57810c0_0_174">
            <a:extLst>
              <a:ext uri="{FF2B5EF4-FFF2-40B4-BE49-F238E27FC236}">
                <a16:creationId xmlns:a16="http://schemas.microsoft.com/office/drawing/2014/main" id="{22FCB931-84DB-BF4E-2A9D-DB9366606B48}"/>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Slides sur les fonctions</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fr-FR"/>
              <a:t>Peu de texte</a:t>
            </a:r>
            <a:endParaRPr/>
          </a:p>
          <a:p>
            <a:pPr marL="457200" lvl="0" indent="-342900" algn="l" rtl="0">
              <a:spcBef>
                <a:spcPts val="0"/>
              </a:spcBef>
              <a:spcAft>
                <a:spcPts val="0"/>
              </a:spcAft>
              <a:buSzPts val="1800"/>
              <a:buChar char="●"/>
            </a:pPr>
            <a:r>
              <a:rPr lang="fr-FR"/>
              <a:t>Police de caractère assez grande</a:t>
            </a:r>
            <a:endParaRPr/>
          </a:p>
          <a:p>
            <a:pPr marL="457200" lvl="0" indent="-342900" algn="l" rtl="0">
              <a:spcBef>
                <a:spcPts val="0"/>
              </a:spcBef>
              <a:spcAft>
                <a:spcPts val="0"/>
              </a:spcAft>
              <a:buSzPts val="1800"/>
              <a:buChar char="●"/>
            </a:pPr>
            <a:r>
              <a:rPr lang="fr-FR"/>
              <a:t>Doit contenir des logos, images et schémas</a:t>
            </a:r>
            <a:endParaRPr/>
          </a:p>
          <a:p>
            <a:pPr marL="457200" lvl="0" indent="-342900" algn="l" rtl="0">
              <a:spcBef>
                <a:spcPts val="0"/>
              </a:spcBef>
              <a:spcAft>
                <a:spcPts val="0"/>
              </a:spcAft>
              <a:buSzPts val="1800"/>
              <a:buChar char="●"/>
            </a:pPr>
            <a:r>
              <a:rPr lang="fr-FR"/>
              <a:t>Doit contenir des liens vers la documentation et/ou des ressources externes</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3893381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48755877-A902-455A-1557-99C3B3F86FE3}"/>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D2C5AA8-6519-BEF9-88F0-D6534ED08E6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fonctions : exercice</a:t>
            </a:r>
            <a:endParaRPr/>
          </a:p>
        </p:txBody>
      </p:sp>
      <p:sp>
        <p:nvSpPr>
          <p:cNvPr id="284" name="Google Shape;284;g2aed57810c0_0_180">
            <a:extLst>
              <a:ext uri="{FF2B5EF4-FFF2-40B4-BE49-F238E27FC236}">
                <a16:creationId xmlns:a16="http://schemas.microsoft.com/office/drawing/2014/main" id="{287F92DE-055F-7588-23FF-ABF800DEE25D}"/>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Pour terminer ce chapitre et valider les acquis, je donne un exercice très court à faire individuellement. Ici je met l’énoncé de cet exercice ou quiz.</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Sur ce slide, je met l’énoncé de cet exercice. Pour des raisons pédagogiques les exercices sont indispensables. Les centres de formations et qualiopi attendent de vous qu’une validation des acquis soit faite autant que possible par des exercices et ou des quiz.</a:t>
            </a:r>
            <a:endParaRPr sz="1400" i="1"/>
          </a:p>
          <a:p>
            <a:pPr marL="0" lvl="0" indent="0" algn="l" rtl="0">
              <a:spcBef>
                <a:spcPts val="360"/>
              </a:spcBef>
              <a:spcAft>
                <a:spcPts val="0"/>
              </a:spcAft>
              <a:buNone/>
            </a:pPr>
            <a:r>
              <a:rPr lang="fr-FR" sz="1400" i="1"/>
              <a:t>Pensez à faire la correction de cet exercice et mettez la correction sur github. Les corrections ne sont pas une option. C’est une obligation, ça fait partie du rôle du formateur et c’est un élément pédagogique indispensable pour un stagiaire. Donnez toujours des exercices que vous avez préparé à l’avance.</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3051342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C3F142C-20C3-FCE5-F925-8C9608C2C7B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001A45D-1F24-8268-7154-1EE11CCC0F9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4E19193-7104-CB0E-206D-5436DF8FCD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41448197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D4CE072A-2B0E-8E31-430E-7121963AFCEA}"/>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E09AEE47-5EA7-3653-ED28-8C12B313A62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6C41C8FE-6295-B1E2-9AED-BB749FEC68C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les bonnes pratiques de développement, les règles de nommage, les impact sur la mémoire ou les performances …</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551056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23110BC-9FC1-52F8-80B3-5D38325A4E4C}"/>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7C470C33-D218-4EAF-B7B2-A010CB7922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60472116-2892-BD7A-0312-E4476B14C26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Listez ici vos conseils concernant la notion abordée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83381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ed57810c0_0_153"/>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1 : Présentation générale</a:t>
            </a: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40112285-43A7-81B4-6F8A-255E5B43BD48}"/>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4439D939-0C4F-C65B-DE3F-606D348FFE5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Comit chapitre 3 fonctions</a:t>
            </a:r>
            <a:endParaRPr/>
          </a:p>
        </p:txBody>
      </p:sp>
      <p:sp>
        <p:nvSpPr>
          <p:cNvPr id="312" name="Google Shape;312;g2aed57810c0_0_204">
            <a:extLst>
              <a:ext uri="{FF2B5EF4-FFF2-40B4-BE49-F238E27FC236}">
                <a16:creationId xmlns:a16="http://schemas.microsoft.com/office/drawing/2014/main" id="{C20D50D1-C9E6-C288-11E6-94798910903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Lien vers mon github </a:t>
            </a:r>
            <a:endParaRPr/>
          </a:p>
          <a:p>
            <a:pPr marL="457200" lvl="0" indent="-342900" algn="l" rtl="0">
              <a:spcBef>
                <a:spcPts val="0"/>
              </a:spcBef>
              <a:spcAft>
                <a:spcPts val="0"/>
              </a:spcAft>
              <a:buSzPts val="1800"/>
              <a:buChar char="●"/>
            </a:pPr>
            <a:r>
              <a:rPr lang="fr-FR"/>
              <a:t>Le commentaire du commit est “chapitre 3 fonctions”</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r>
              <a:rPr lang="fr-FR" sz="1400" i="1"/>
              <a:t>Je laisse ce slide pour ne pas oublier mon commit même si je suis pris dans ma formation. Les stagiaires y verront un cours structuré avec un ensemble de slides pour le chapitre 1 et un commit qui porte le même nom à la fin du chapitre.</a:t>
            </a:r>
            <a:endParaRPr sz="1400" i="1"/>
          </a:p>
          <a:p>
            <a:pPr marL="0" lvl="0" indent="0" algn="l" rtl="0">
              <a:spcBef>
                <a:spcPts val="360"/>
              </a:spcBef>
              <a:spcAft>
                <a:spcPts val="0"/>
              </a:spcAft>
              <a:buClr>
                <a:schemeClr val="dk1"/>
              </a:buClr>
              <a:buSzPts val="1100"/>
              <a:buFont typeface="Arial"/>
              <a:buNone/>
            </a:pPr>
            <a:r>
              <a:rPr lang="fr-FR" sz="1400" i="1"/>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a:p>
          <a:p>
            <a:pPr marL="0" lvl="0" indent="0" algn="l" rtl="0">
              <a:spcBef>
                <a:spcPts val="360"/>
              </a:spcBef>
              <a:spcAft>
                <a:spcPts val="0"/>
              </a:spcAft>
              <a:buNone/>
            </a:pPr>
            <a:endParaRPr/>
          </a:p>
        </p:txBody>
      </p:sp>
    </p:spTree>
    <p:extLst>
      <p:ext uri="{BB962C8B-B14F-4D97-AF65-F5344CB8AC3E}">
        <p14:creationId xmlns:p14="http://schemas.microsoft.com/office/powerpoint/2010/main" val="3475529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aed57810c0_0_210"/>
          <p:cNvSpPr txBox="1">
            <a:spLocks noGrp="1"/>
          </p:cNvSpPr>
          <p:nvPr>
            <p:ph type="title"/>
          </p:nvPr>
        </p:nvSpPr>
        <p:spPr>
          <a:xfrm>
            <a:off x="2516895" y="1810025"/>
            <a:ext cx="6127800" cy="4794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fr-FR"/>
              <a:t>TP de validation des acquis</a:t>
            </a:r>
            <a:endParaRPr/>
          </a:p>
          <a:p>
            <a:pPr marL="0" lvl="0" indent="0" algn="r" rtl="0">
              <a:spcBef>
                <a:spcPts val="0"/>
              </a:spcBef>
              <a:spcAft>
                <a:spcPts val="0"/>
              </a:spcAft>
              <a:buNone/>
            </a:pPr>
            <a:r>
              <a:rPr lang="fr-FR"/>
              <a:t>Variables, Tableaux et Fonctions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aed57810c0_0_21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TP de validation des acquis</a:t>
            </a:r>
            <a:endParaRPr/>
          </a:p>
        </p:txBody>
      </p:sp>
      <p:sp>
        <p:nvSpPr>
          <p:cNvPr id="325" name="Google Shape;325;g2aed57810c0_0_21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Enoncé du TP de validation des acquis portant sur les 3 ou 4 dernières notions abordées.</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Personnellement je propose toujours aux stagiaires de les faire en pair programming entre stagiaires. Ca change un peu, ca crée une synergie entre les stagiaires et ça facilite la montée en compétence des plus faibles. Mettre la correction sur github. Les TP pour la validation des acquis et les corrections sont à la fois une obligation qualiopi, une étape indispensable du métier de formateur et un élément pédagogique indispensable.</a:t>
            </a:r>
            <a:endParaRPr sz="1400" i="1"/>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aed57810c0_0_22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Suite de la formations et chapitres suivants</a:t>
            </a:r>
            <a:endParaRPr/>
          </a:p>
        </p:txBody>
      </p:sp>
      <p:sp>
        <p:nvSpPr>
          <p:cNvPr id="332" name="Google Shape;332;g2aed57810c0_0_22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a:t>…….</a:t>
            </a:r>
            <a:endParaRPr/>
          </a:p>
          <a:p>
            <a:pPr marL="0" lvl="0" indent="0" algn="l" rtl="0">
              <a:spcBef>
                <a:spcPts val="360"/>
              </a:spcBef>
              <a:spcAft>
                <a:spcPts val="0"/>
              </a:spcAft>
              <a:buNone/>
            </a:pPr>
            <a:r>
              <a:rPr lang="fr-FR"/>
              <a:t>Gardez la même structure de slides pour toutes les notions abordées et pensez au TP de validation des acquis après avoir vu 3 ou 4 notions.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ed57810c0_0_241"/>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bonus du formateur</a:t>
            </a:r>
            <a:endParaRPr/>
          </a:p>
        </p:txBody>
      </p:sp>
      <p:sp>
        <p:nvSpPr>
          <p:cNvPr id="339" name="Google Shape;339;g2aed57810c0_0_241"/>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1400" i="1"/>
              <a:t>Personnellement je laisse toujours ce slide et j’en profite toujours pour faire des cadeaux aux stagiaires juste avant de les mettre sur les évaluations. En plus d’avoir délivré une bonne formation bien préparée et structurée, j’offre aux stagiaires des ressources qui pourront leur servir et ils apprécient d’autant plus la formation.</a:t>
            </a:r>
            <a:endParaRPr sz="1400" i="1"/>
          </a:p>
          <a:p>
            <a:pPr marL="0" lvl="0" indent="0" algn="l" rtl="0">
              <a:spcBef>
                <a:spcPts val="360"/>
              </a:spcBef>
              <a:spcAft>
                <a:spcPts val="0"/>
              </a:spcAft>
              <a:buNone/>
            </a:pPr>
            <a:r>
              <a:rPr lang="fr-FR" sz="1400" i="1"/>
              <a:t>Ici je liste les petits cadeaux du formateur (noel avant noel), pour ma part : </a:t>
            </a:r>
            <a:endParaRPr sz="1400" i="1"/>
          </a:p>
          <a:p>
            <a:pPr marL="457200" lvl="0" indent="-342900" algn="l" rtl="0">
              <a:spcBef>
                <a:spcPts val="360"/>
              </a:spcBef>
              <a:spcAft>
                <a:spcPts val="0"/>
              </a:spcAft>
              <a:buSzPts val="1800"/>
              <a:buChar char="●"/>
            </a:pPr>
            <a:r>
              <a:rPr lang="fr-FR"/>
              <a:t>Je partage plusieurs livres numériques sur des technos et langages informatiques (lien ici vers mon drive)</a:t>
            </a:r>
            <a:endParaRPr/>
          </a:p>
          <a:p>
            <a:pPr marL="457200" lvl="0" indent="-342900" algn="l" rtl="0">
              <a:spcBef>
                <a:spcPts val="0"/>
              </a:spcBef>
              <a:spcAft>
                <a:spcPts val="0"/>
              </a:spcAft>
              <a:buSzPts val="1800"/>
              <a:buChar char="●"/>
            </a:pPr>
            <a:r>
              <a:rPr lang="fr-FR"/>
              <a:t>Je met sur ce slide une liste de ressources qui pourraient aider les stagiaires à monter en compétence après cette formation</a:t>
            </a:r>
            <a:endParaRPr/>
          </a:p>
          <a:p>
            <a:pPr marL="457200" lvl="0" indent="-342900" algn="l" rtl="0">
              <a:spcBef>
                <a:spcPts val="0"/>
              </a:spcBef>
              <a:spcAft>
                <a:spcPts val="0"/>
              </a:spcAft>
              <a:buSzPts val="1800"/>
              <a:buChar char="●"/>
            </a:pPr>
            <a:r>
              <a:rPr lang="fr-FR"/>
              <a:t>je donne aux stagiaires un ensemble d’exemples de code sur angular que j’ai mis sur un stack blitz</a:t>
            </a:r>
            <a:endParaRPr/>
          </a:p>
          <a:p>
            <a:pPr marL="457200" lvl="0" indent="-342900" algn="l" rtl="0">
              <a:spcBef>
                <a:spcPts val="0"/>
              </a:spcBef>
              <a:spcAft>
                <a:spcPts val="0"/>
              </a:spcAft>
              <a:buSzPts val="1800"/>
              <a:buChar char="●"/>
            </a:pPr>
            <a:r>
              <a:rPr lang="fr-FR"/>
              <a:t>Je donne aux stagiaires une version du crm avec d’avantage de tests unitaires que ce que l’on a pu écrire en formation</a:t>
            </a:r>
            <a:endParaRPr/>
          </a:p>
          <a:p>
            <a:pPr marL="457200" lvl="0" indent="-342900" algn="l" rtl="0">
              <a:spcBef>
                <a:spcPts val="0"/>
              </a:spcBef>
              <a:spcAft>
                <a:spcPts val="0"/>
              </a:spcAft>
              <a:buSzPts val="1800"/>
              <a:buChar char="●"/>
            </a:pPr>
            <a:r>
              <a:rPr lang="fr-FR"/>
              <a:t>Je donne aux stagiaires une liste avec les liens vers des IA que j’ai testé et qui peuvent présenter un réel intérêt pour eux.</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aed57810c0_0_235"/>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Dossier pédagogique</a:t>
            </a:r>
            <a:endParaRPr/>
          </a:p>
        </p:txBody>
      </p:sp>
      <p:sp>
        <p:nvSpPr>
          <p:cNvPr id="346" name="Google Shape;346;g2aed57810c0_0_235"/>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Feuilles d’émargement signées pour chaque journée.</a:t>
            </a:r>
            <a:endParaRPr/>
          </a:p>
          <a:p>
            <a:pPr marL="457200" lvl="0" indent="-342900" algn="l" rtl="0">
              <a:spcBef>
                <a:spcPts val="0"/>
              </a:spcBef>
              <a:spcAft>
                <a:spcPts val="0"/>
              </a:spcAft>
              <a:buSzPts val="1800"/>
              <a:buChar char="●"/>
            </a:pPr>
            <a:r>
              <a:rPr lang="fr-FR"/>
              <a:t>Feuilles d’émargement signées pour les passages de certifications (si certifications)</a:t>
            </a:r>
            <a:endParaRPr/>
          </a:p>
          <a:p>
            <a:pPr marL="457200" lvl="0" indent="-342900" algn="l" rtl="0">
              <a:spcBef>
                <a:spcPts val="0"/>
              </a:spcBef>
              <a:spcAft>
                <a:spcPts val="0"/>
              </a:spcAft>
              <a:buSzPts val="1800"/>
              <a:buChar char="●"/>
            </a:pPr>
            <a:r>
              <a:rPr lang="fr-FR"/>
              <a:t>Évaluations formateur</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le dernier jour de la formation au retour de la pause déjeuner permet de ne rien oublier. M2I doit transmettre les évaluations à son client avant 15h.</a:t>
            </a:r>
            <a:endParaRPr sz="1400" i="1"/>
          </a:p>
          <a:p>
            <a:pPr marL="0" lvl="0" indent="0" algn="l" rtl="0">
              <a:spcBef>
                <a:spcPts val="360"/>
              </a:spcBef>
              <a:spcAft>
                <a:spcPts val="0"/>
              </a:spcAft>
              <a:buNone/>
            </a:pPr>
            <a:r>
              <a:rPr lang="fr-FR" sz="1400" i="1"/>
              <a:t>Pensez à vous connecter à votre espace formateur pour vous assurer que les évaluations de chaque stagiaires ont bien été remplies.</a:t>
            </a:r>
            <a:endParaRPr sz="1400" i="1"/>
          </a:p>
          <a:p>
            <a:pPr marL="0" lvl="0" indent="0" algn="l" rtl="0">
              <a:spcBef>
                <a:spcPts val="360"/>
              </a:spcBef>
              <a:spcAft>
                <a:spcPts val="0"/>
              </a:spcAft>
              <a:buNone/>
            </a:pPr>
            <a:r>
              <a:rPr lang="fr-FR" sz="1400" i="1"/>
              <a:t>Vous pouvez dire aux stagiaires que vous aurez leurs évaluations dans quelques jours et que les commentaires sur le formateur sont agréables à lire, des évaluations bien remplies sont valorisantes.</a:t>
            </a:r>
            <a:endParaRPr sz="1400" i="1"/>
          </a:p>
          <a:p>
            <a:pPr marL="0" lvl="0" indent="0" algn="l" rtl="0">
              <a:spcBef>
                <a:spcPts val="360"/>
              </a:spcBef>
              <a:spcAft>
                <a:spcPts val="0"/>
              </a:spcAft>
              <a:buNone/>
            </a:pPr>
            <a:r>
              <a:rPr lang="fr-FR" sz="1400" i="1"/>
              <a:t>Pensez à vérifier sur M2I Sign qu’aucune signature ne manque pour vous et les stagiaires, pensez aussi aux émargements supplémentaires en cas de certifications.</a:t>
            </a:r>
            <a:endParaRPr sz="1400" i="1"/>
          </a:p>
          <a:p>
            <a:pPr marL="0" lvl="0" indent="0" algn="l" rtl="0">
              <a:spcBef>
                <a:spcPts val="36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ed57810c0_0_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Formation suivante</a:t>
            </a:r>
            <a:endParaRPr/>
          </a:p>
        </p:txBody>
      </p:sp>
      <p:sp>
        <p:nvSpPr>
          <p:cNvPr id="353" name="Google Shape;353;g2aed57810c0_0_8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marL="457200" lvl="0" indent="-341381" algn="l" rtl="0">
              <a:spcBef>
                <a:spcPts val="360"/>
              </a:spcBef>
              <a:spcAft>
                <a:spcPts val="0"/>
              </a:spcAft>
              <a:buSzPct val="100000"/>
              <a:buChar char="●"/>
            </a:pPr>
            <a:r>
              <a:rPr lang="fr-FR" sz="5464"/>
              <a:t>Lien vers la formation suivante que vous recommandez aux stagiaires (par ex angular avancé si vous avez donné la formation angular initiation)</a:t>
            </a:r>
            <a:endParaRPr sz="5464"/>
          </a:p>
          <a:p>
            <a:pPr marL="457200" lvl="0" indent="-322331" algn="l" rtl="0">
              <a:spcBef>
                <a:spcPts val="0"/>
              </a:spcBef>
              <a:spcAft>
                <a:spcPts val="0"/>
              </a:spcAft>
              <a:buSzPct val="83108"/>
              <a:buChar char="●"/>
            </a:pPr>
            <a:r>
              <a:rPr lang="fr-FR" sz="5464"/>
              <a:t>La formation angular avancée, pourquoi ? </a:t>
            </a:r>
            <a:r>
              <a:rPr lang="fr-FR" sz="4541"/>
              <a:t> </a:t>
            </a:r>
            <a:endParaRPr sz="4541"/>
          </a:p>
          <a:p>
            <a:pPr marL="457200" lvl="0" indent="0" algn="l" rtl="0">
              <a:spcBef>
                <a:spcPts val="360"/>
              </a:spcBef>
              <a:spcAft>
                <a:spcPts val="0"/>
              </a:spcAft>
              <a:buNone/>
            </a:pPr>
            <a:endParaRPr sz="2541"/>
          </a:p>
          <a:p>
            <a:pPr marL="457200" lvl="0" indent="0" algn="l" rtl="0">
              <a:spcBef>
                <a:spcPts val="360"/>
              </a:spcBef>
              <a:spcAft>
                <a:spcPts val="0"/>
              </a:spcAft>
              <a:buNone/>
            </a:pPr>
            <a:r>
              <a:rPr lang="fr-FR" sz="3500" i="1"/>
              <a:t>Prenez 10 mn pour passer en revue sur le site de M2I les notions fortes de cette formation et expliquez leurs du point du vue du développeur pourquoi ces notions sont importantes et pourquoi ils ont intérêt à suivre cette formations.</a:t>
            </a:r>
            <a:endParaRPr sz="3500" i="1"/>
          </a:p>
          <a:p>
            <a:pPr marL="457200" lvl="0" indent="0" algn="l" rtl="0">
              <a:spcBef>
                <a:spcPts val="360"/>
              </a:spcBef>
              <a:spcAft>
                <a:spcPts val="0"/>
              </a:spcAft>
              <a:buNone/>
            </a:pPr>
            <a:r>
              <a:rPr lang="fr-FR" sz="3500" i="1"/>
              <a:t>Recommandez aux stagiaires de s’inscrire s’ils le souhaitent dans 2, 6 mois (à vous de voir le délais acceptable pour bien valider les notions apprises durant votre formation avant de s’inscrire sur la formation avancée que vous leur présentez.</a:t>
            </a:r>
            <a:endParaRPr sz="3500" i="1"/>
          </a:p>
          <a:p>
            <a:pPr marL="457200" lvl="0" indent="0" algn="l" rtl="0">
              <a:spcBef>
                <a:spcPts val="360"/>
              </a:spcBef>
              <a:spcAft>
                <a:spcPts val="0"/>
              </a:spcAft>
              <a:buNone/>
            </a:pPr>
            <a:r>
              <a:rPr lang="fr-FR" sz="3500" i="1"/>
              <a:t>Expliquez aux stagiaires que s’ils font la formation avancée avec vous, ils auront la vraie continuité de cette formation initiation (personnellement en initiation je fait un crm avec les stagiaires, sur l’avancé, je fais télécharger depuis mon github cette application et j’aborde toutes les notions de la formation avancée en améliorant, modifiant le crm, en ajoutant des fonctionnalités, et je l’explique aux stagiaires). A terme vous serez davantage sollicité pour faire des formations avancé.</a:t>
            </a:r>
            <a:endParaRPr sz="3500" i="1"/>
          </a:p>
          <a:p>
            <a:pPr marL="457200" lvl="0" indent="0" algn="l" rtl="0">
              <a:spcBef>
                <a:spcPts val="360"/>
              </a:spcBef>
              <a:spcAft>
                <a:spcPts val="0"/>
              </a:spcAft>
              <a:buNone/>
            </a:pPr>
            <a:r>
              <a:rPr lang="fr-FR" sz="3500" i="1"/>
              <a:t>N’oubliez pas que ces supports de cours sont remis au centre de formation, il verra donc que vous faites en fin de formation la promotion d’une nouvelle formation avancée. Trop peu de formateurs le font.</a:t>
            </a:r>
            <a:endParaRPr sz="3500" i="1"/>
          </a:p>
          <a:p>
            <a:pPr marL="457200" lvl="0" indent="0" algn="l" rtl="0">
              <a:spcBef>
                <a:spcPts val="360"/>
              </a:spcBef>
              <a:spcAft>
                <a:spcPts val="0"/>
              </a:spcAft>
              <a:buNone/>
            </a:pPr>
            <a:r>
              <a:rPr lang="fr-FR" sz="3500" i="1"/>
              <a:t>En le faisant, non seulement vous nous aidez à tenir nos engagements auprès du centre (car c’est un de nos arguments commerciaux) mais en plus vous vous ferez remarquer très positivement à titre personnel par le centre de formation qui ne manquera pas de vous solliciter de plus en plus parce que vous l’aidez à vendre d’autres formations en fin de chaque session que vous faites. Les commerciaux en particuliers vous sollicitons davantage.</a:t>
            </a:r>
            <a:endParaRPr sz="3500" i="1"/>
          </a:p>
          <a:p>
            <a:pPr marL="457200" lvl="0" indent="0" algn="l" rtl="0">
              <a:spcBef>
                <a:spcPts val="360"/>
              </a:spcBef>
              <a:spcAft>
                <a:spcPts val="0"/>
              </a:spcAft>
              <a:buNone/>
            </a:pPr>
            <a:r>
              <a:rPr lang="fr-FR" sz="3500" i="1"/>
              <a:t>Récupérez les nom, prénom, email des stagiaires intéressés par la formation avancée que vous venez de promouvoir ainsi que la période à laquelle ils souhaiteraient suivre cette formation (dans 2,6,12 mois….)</a:t>
            </a:r>
            <a:endParaRPr sz="3500" i="1"/>
          </a:p>
          <a:p>
            <a:pPr marL="0" lvl="0" indent="0" algn="l" rtl="0">
              <a:spcBef>
                <a:spcPts val="360"/>
              </a:spcBef>
              <a:spcAft>
                <a:spcPts val="0"/>
              </a:spcAft>
              <a:buNone/>
            </a:pPr>
            <a:endParaRPr sz="3500" i="1"/>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ed57810c0_0_24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Questions / réponses</a:t>
            </a:r>
            <a:endParaRPr/>
          </a:p>
        </p:txBody>
      </p:sp>
      <p:sp>
        <p:nvSpPr>
          <p:cNvPr id="360" name="Google Shape;360;g2aed57810c0_0_24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Revenons sur les questions hors plan de cours que vous m’avez posé durant la formation pour y répondre</a:t>
            </a:r>
            <a:endParaRPr dirty="0"/>
          </a:p>
          <a:p>
            <a:pPr marL="45720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vous n’oubliez pas de tenir votre promesse de répondre aux questions hors plan de cours en fin de session après les évaluations et après avoir promu la formation avancée.</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avez idéalement durant la semaine, le soir, préparé vos réponses avec un petit exemple de code sur un stack blitz et quelques liens vers des ressources externes.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Même si vous n’avez plus beaucoup de temps, vous pourrez ainsi donner votre stack blitz et les ressources aux stagiaires concernés. Les stagiaires vous seront reconnaissants d’avoir pris la peine chaque soir de préparer un exemple de code et chercher quelques ressources, même si vos réponses à leurs questions sont brèves faute de temps restant en fin de formation. Le centre de formation verra sur votre support que vous avez un slide prévu pour cela ce qui consolidera sa confiance en vous.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Les questions hors plan de cours doivent toujours être vues après les évaluations. Vous n’avez pas contractuellement à être évalué sur des questions hors plan de cours, et vous devez surtout en priorité terminer le plan de cours et avoir terminé les évaluations, avoir vérifié les signatures, avoir terminé  les certifications quand il y en a et avoir saisi votre bilan de fin de formation avant de répondre aux questions hors plan de cours.</a:t>
            </a:r>
            <a:endParaRPr sz="1400" i="1" dirty="0">
              <a:solidFill>
                <a:schemeClr val="bg1">
                  <a:lumMod val="75000"/>
                </a:schemeClr>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ed57810c0_0_253"/>
          <p:cNvSpPr txBox="1">
            <a:spLocks noGrp="1"/>
          </p:cNvSpPr>
          <p:nvPr>
            <p:ph type="title"/>
          </p:nvPr>
        </p:nvSpPr>
        <p:spPr>
          <a:xfrm>
            <a:off x="1277325" y="2360898"/>
            <a:ext cx="6385200" cy="853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a:t>Merci d’avoir suivi cette formation M2I et à très bientôt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ed57810c0_0_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formation et remerciements</a:t>
            </a:r>
            <a:endParaRPr/>
          </a:p>
        </p:txBody>
      </p:sp>
      <p:sp>
        <p:nvSpPr>
          <p:cNvPr id="373" name="Google Shape;373;g2aed57810c0_0_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Merci d’avoir participé à cette formation M2I.</a:t>
            </a:r>
            <a:endParaRPr dirty="0"/>
          </a:p>
          <a:p>
            <a:pPr marL="457200" lvl="0" indent="-342900" algn="l" rtl="0">
              <a:spcBef>
                <a:spcPts val="0"/>
              </a:spcBef>
              <a:spcAft>
                <a:spcPts val="0"/>
              </a:spcAft>
              <a:buSzPts val="1800"/>
              <a:buChar char="●"/>
            </a:pPr>
            <a:r>
              <a:rPr lang="fr-FR" dirty="0"/>
              <a:t>Envoie du Bilan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91" i="1" dirty="0">
                <a:solidFill>
                  <a:schemeClr val="bg1">
                    <a:lumMod val="75000"/>
                  </a:schemeClr>
                </a:solidFill>
              </a:rPr>
              <a:t>Bilan formation à remplir obligatoirement (</a:t>
            </a:r>
            <a:r>
              <a:rPr lang="fr-FR" sz="1491" i="1" dirty="0" err="1">
                <a:solidFill>
                  <a:schemeClr val="bg1">
                    <a:lumMod val="75000"/>
                  </a:schemeClr>
                </a:solidFill>
              </a:rPr>
              <a:t>qualiopi</a:t>
            </a:r>
            <a:r>
              <a:rPr lang="fr-FR" sz="1491" i="1" dirty="0">
                <a:solidFill>
                  <a:schemeClr val="bg1">
                    <a:lumMod val="75000"/>
                  </a:schemeClr>
                </a:solidFill>
              </a:rPr>
              <a:t>), pour M2I vous devez le faire depuis votre espace formateur après les évaluations. Cela fait parti de vos obligations contractuelles. Dans tous les cas , laissez ce slide pour ne pas oublier.</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 complément, </a:t>
            </a: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Envoyez un bilan formation par mail à </a:t>
            </a:r>
            <a:r>
              <a:rPr lang="fr-FR" sz="1491"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91" i="1" dirty="0">
                <a:solidFill>
                  <a:schemeClr val="bg1">
                    <a:lumMod val="75000"/>
                  </a:schemeClr>
                </a:solidFill>
              </a:rPr>
              <a:t> en expliquant que vous avez promu la formation suivante (préciser laquelle) et que les stagiaires suivants sont intéressés (nom, prénom, email). Nous transmettons ensuite au centre de formation qui vous sollicitera pour cette prochaine formation en priorité. </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Le centre qui récupère votre support verra que vous pensez à remercier les stagiaires et que vous mentionnez qu’il s’agit d’une formation M2I, et que vous encouragez les stagiaires à revenir pour une nouvelle formation. Une fin très professionnelle. Vous avez tout au long de cette formation valorisé le centre de formation et reflété une image positive de la société M2I.</a:t>
            </a:r>
            <a:endParaRPr sz="1491" i="1" dirty="0">
              <a:solidFill>
                <a:schemeClr val="bg1">
                  <a:lumMod val="7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aed57810c0_0_4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Raisons d'être des Design Patterns, l'expérience réutilisée</a:t>
            </a:r>
          </a:p>
        </p:txBody>
      </p:sp>
      <p:sp>
        <p:nvSpPr>
          <p:cNvPr id="172" name="Google Shape;172;g2aed57810c0_0_4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Compréhension accrue du développement logiciel</a:t>
            </a:r>
          </a:p>
          <a:p>
            <a:pPr marL="685800" lvl="1" indent="0">
              <a:buNone/>
            </a:pPr>
            <a:r>
              <a:rPr lang="fr-FR" dirty="0">
                <a:solidFill>
                  <a:schemeClr val="bg1">
                    <a:lumMod val="50000"/>
                  </a:schemeClr>
                </a:solidFill>
              </a:rPr>
              <a:t>-&gt; Identification et standardisation des meilleures pratiques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Réduction de la complexité</a:t>
            </a:r>
          </a:p>
          <a:p>
            <a:pPr marL="685800" lvl="1" indent="0">
              <a:buNone/>
            </a:pPr>
            <a:r>
              <a:rPr lang="fr-FR" dirty="0">
                <a:solidFill>
                  <a:schemeClr val="bg1">
                    <a:lumMod val="50000"/>
                  </a:schemeClr>
                </a:solidFill>
              </a:rPr>
              <a:t>-&gt; Simplification des architectures grâce à des solutions éprouvées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Facilitation de la communication entre développeurs</a:t>
            </a:r>
          </a:p>
          <a:p>
            <a:pPr marL="685800" lvl="1" indent="0">
              <a:buNone/>
            </a:pPr>
            <a:r>
              <a:rPr lang="fr-FR" dirty="0">
                <a:solidFill>
                  <a:schemeClr val="bg1">
                    <a:lumMod val="50000"/>
                  </a:schemeClr>
                </a:solidFill>
              </a:rPr>
              <a:t>-&gt; Langage commun pour discuter des solutions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Amélioration de la maintenance et de l'évolutivité</a:t>
            </a:r>
          </a:p>
          <a:p>
            <a:pPr marL="685800" lvl="1" indent="0">
              <a:buNone/>
            </a:pPr>
            <a:r>
              <a:rPr lang="fr-FR" dirty="0">
                <a:solidFill>
                  <a:schemeClr val="bg1">
                    <a:lumMod val="50000"/>
                  </a:schemeClr>
                </a:solidFill>
              </a:rPr>
              <a:t>-&gt; Réduction des erreurs et des coûts de développement</a:t>
            </a:r>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ed57810c0_0_26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Votre formateur </a:t>
            </a:r>
            <a:endParaRPr/>
          </a:p>
        </p:txBody>
      </p:sp>
      <p:sp>
        <p:nvSpPr>
          <p:cNvPr id="380" name="Google Shape;380;g2aed57810c0_0_26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85000" lnSpcReduction="10000"/>
          </a:bodyPr>
          <a:lstStyle/>
          <a:p>
            <a:pPr marL="0" lvl="0" indent="0" algn="l" rtl="0">
              <a:spcBef>
                <a:spcPts val="360"/>
              </a:spcBef>
              <a:spcAft>
                <a:spcPts val="0"/>
              </a:spcAft>
              <a:buNone/>
            </a:pPr>
            <a:r>
              <a:rPr lang="fr-FR" dirty="0"/>
              <a:t>Timothée, Demares</a:t>
            </a:r>
            <a:endParaRPr dirty="0"/>
          </a:p>
          <a:p>
            <a:pPr marL="0" lvl="0" indent="0" algn="l" rtl="0">
              <a:spcBef>
                <a:spcPts val="360"/>
              </a:spcBef>
              <a:spcAft>
                <a:spcPts val="0"/>
              </a:spcAft>
              <a:buNone/>
            </a:pPr>
            <a:r>
              <a:rPr lang="fr-FR" dirty="0"/>
              <a:t>Formateur externe M2I</a:t>
            </a:r>
            <a:endParaRPr dirty="0"/>
          </a:p>
          <a:p>
            <a:pPr marL="0" lvl="0" indent="0" algn="l" rtl="0">
              <a:spcBef>
                <a:spcPts val="360"/>
              </a:spcBef>
              <a:spcAft>
                <a:spcPts val="0"/>
              </a:spcAft>
              <a:buNone/>
            </a:pPr>
            <a:r>
              <a:rPr lang="fr-FR" dirty="0"/>
              <a:t>timothee.demares@gmail.com</a:t>
            </a:r>
            <a:endParaRPr dirty="0"/>
          </a:p>
          <a:p>
            <a:pPr marL="0" lvl="0" indent="0" algn="l" rtl="0">
              <a:spcBef>
                <a:spcPts val="360"/>
              </a:spcBef>
              <a:spcAft>
                <a:spcPts val="0"/>
              </a:spcAft>
              <a:buNone/>
            </a:pPr>
            <a:r>
              <a:rPr lang="fr-FR" dirty="0"/>
              <a:t>https://www.linkedin.com/in/tdemares/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dirty="0"/>
              <a:t>Et encore merci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Attention, pas de logo ou lien vers votre site web, vous ne devez pas promouvoir votre société quand vous intervenez pour un centre, c’est une faute grave.</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En terminant avec ce slide, vous pouvez préciser aux stagiaires que vous pouvez rester en contact avec ceux qui le souhaitent. Personnellement si j’ai le temps je demande aux stagiaires qui le souhaitent de me demander en contact sur </a:t>
            </a:r>
            <a:r>
              <a:rPr lang="fr-FR" sz="1682" i="1" dirty="0" err="1">
                <a:solidFill>
                  <a:schemeClr val="bg1">
                    <a:lumMod val="75000"/>
                  </a:schemeClr>
                </a:solidFill>
              </a:rPr>
              <a:t>linkedin</a:t>
            </a:r>
            <a:r>
              <a:rPr lang="fr-FR" sz="1682" i="1" dirty="0">
                <a:solidFill>
                  <a:schemeClr val="bg1">
                    <a:lumMod val="75000"/>
                  </a:schemeClr>
                </a:solidFill>
              </a:rPr>
              <a:t> immédiatement pour que je les accepte dans la foulée avant de les quitter. Quand je rentre chez moi, sur mon </a:t>
            </a:r>
            <a:r>
              <a:rPr lang="fr-FR" sz="1682" i="1" dirty="0" err="1">
                <a:solidFill>
                  <a:schemeClr val="bg1">
                    <a:lumMod val="75000"/>
                  </a:schemeClr>
                </a:solidFill>
              </a:rPr>
              <a:t>Linkedin</a:t>
            </a:r>
            <a:r>
              <a:rPr lang="fr-FR" sz="1682" i="1" dirty="0">
                <a:solidFill>
                  <a:schemeClr val="bg1">
                    <a:lumMod val="75000"/>
                  </a:schemeClr>
                </a:solidFill>
              </a:rPr>
              <a:t>, je leur demande s’ils veulent bien me rédiger une recommandation (sans insister, sans être intrusif) et que cela m’aidera à développer ma clientèle. Effectivement, plus vous avez de recommandations sur </a:t>
            </a:r>
            <a:r>
              <a:rPr lang="fr-FR" sz="1682" i="1" dirty="0" err="1">
                <a:solidFill>
                  <a:schemeClr val="bg1">
                    <a:lumMod val="75000"/>
                  </a:schemeClr>
                </a:solidFill>
              </a:rPr>
              <a:t>Linkedin</a:t>
            </a:r>
            <a:r>
              <a:rPr lang="fr-FR" sz="1682" i="1" dirty="0">
                <a:solidFill>
                  <a:schemeClr val="bg1">
                    <a:lumMod val="75000"/>
                  </a:schemeClr>
                </a:solidFill>
              </a:rPr>
              <a:t>, et plus vous êtes susceptibles d’être contacté par des clients et que vous aurez plus de visibilité auprès des personnes chez M2I qui peuvent suivre votre </a:t>
            </a:r>
            <a:r>
              <a:rPr lang="fr-FR" sz="1682" i="1" dirty="0" err="1">
                <a:solidFill>
                  <a:schemeClr val="bg1">
                    <a:lumMod val="75000"/>
                  </a:schemeClr>
                </a:solidFill>
              </a:rPr>
              <a:t>Linkedin</a:t>
            </a:r>
            <a:r>
              <a:rPr lang="fr-FR" sz="1682" i="1" dirty="0">
                <a:solidFill>
                  <a:schemeClr val="bg1">
                    <a:lumMod val="75000"/>
                  </a:schemeClr>
                </a:solidFill>
              </a:rPr>
              <a:t>. Attention, n’essayez jamais de sous entendre que vous seriez disposé à travailler en direct pour un client M2I (ou un autre centre d’ailleurs), il s’agit d’une faute très grave, cela se saurait très rapidement et vous vous feriez blacklisté à vie du centre et chez 2ai concept </a:t>
            </a:r>
            <a:r>
              <a:rPr lang="fr-FR" sz="1682" i="1" dirty="0" err="1">
                <a:solidFill>
                  <a:schemeClr val="bg1">
                    <a:lumMod val="75000"/>
                  </a:schemeClr>
                </a:solidFill>
              </a:rPr>
              <a:t>ltd</a:t>
            </a:r>
            <a:r>
              <a:rPr lang="fr-FR" sz="1682" i="1" dirty="0">
                <a:solidFill>
                  <a:schemeClr val="bg1">
                    <a:lumMod val="75000"/>
                  </a:schemeClr>
                </a:solidFill>
              </a:rPr>
              <a:t>.</a:t>
            </a:r>
            <a:endParaRPr sz="1682" i="1" dirty="0">
              <a:solidFill>
                <a:schemeClr val="bg1">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73ED944-5EDA-7EC5-E1D6-6D4B7D4947C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05912FD4-E8F5-0AD6-39DE-1DB1490E309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Fondements des Design Patterns</a:t>
            </a:r>
          </a:p>
        </p:txBody>
      </p:sp>
      <p:sp>
        <p:nvSpPr>
          <p:cNvPr id="172" name="Google Shape;172;g2aed57810c0_0_44">
            <a:extLst>
              <a:ext uri="{FF2B5EF4-FFF2-40B4-BE49-F238E27FC236}">
                <a16:creationId xmlns:a16="http://schemas.microsoft.com/office/drawing/2014/main" id="{60B534AC-8FAF-C083-744D-F1FE2053FB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Origine et historique</a:t>
            </a:r>
          </a:p>
          <a:p>
            <a:pPr marL="685800" lvl="1" indent="0">
              <a:buNone/>
            </a:pPr>
            <a:r>
              <a:rPr lang="fr-FR" dirty="0">
                <a:solidFill>
                  <a:schemeClr val="bg1">
                    <a:lumMod val="50000"/>
                  </a:schemeClr>
                </a:solidFill>
              </a:rPr>
              <a:t>-&gt; Inspirés par l’architecture (Christopher Alexander)</a:t>
            </a:r>
          </a:p>
          <a:p>
            <a:pPr marL="685800" lvl="1" indent="0">
              <a:buNone/>
            </a:pPr>
            <a:r>
              <a:rPr lang="fr-FR" dirty="0">
                <a:solidFill>
                  <a:schemeClr val="bg1">
                    <a:lumMod val="50000"/>
                  </a:schemeClr>
                </a:solidFill>
              </a:rPr>
              <a:t>-&gt; Adaptation au génie logiciel dans les années 90 (Gang of Four)</a:t>
            </a:r>
          </a:p>
          <a:p>
            <a:pPr marL="971550" lvl="1" indent="-285750"/>
            <a:endParaRPr lang="fr-FR" dirty="0"/>
          </a:p>
          <a:p>
            <a:pPr marL="514350" indent="-285750">
              <a:buFont typeface="Arial" panose="020B0604020202020204" pitchFamily="34" charset="0"/>
              <a:buChar char="•"/>
            </a:pPr>
            <a:r>
              <a:rPr lang="fr-FR" dirty="0"/>
              <a:t>Classification des Design Patterns</a:t>
            </a:r>
          </a:p>
          <a:p>
            <a:pPr marL="685800" lvl="1" indent="0">
              <a:buNone/>
            </a:pPr>
            <a:r>
              <a:rPr lang="fr-FR" dirty="0">
                <a:solidFill>
                  <a:schemeClr val="bg1">
                    <a:lumMod val="50000"/>
                  </a:schemeClr>
                </a:solidFill>
              </a:rPr>
              <a:t>-&gt; Structurels, </a:t>
            </a:r>
            <a:r>
              <a:rPr lang="fr-FR" dirty="0" err="1">
                <a:solidFill>
                  <a:schemeClr val="bg1">
                    <a:lumMod val="50000"/>
                  </a:schemeClr>
                </a:solidFill>
              </a:rPr>
              <a:t>Créationnels</a:t>
            </a:r>
            <a:r>
              <a:rPr lang="fr-FR" dirty="0">
                <a:solidFill>
                  <a:schemeClr val="bg1">
                    <a:lumMod val="50000"/>
                  </a:schemeClr>
                </a:solidFill>
              </a:rPr>
              <a:t>, Comportementaux</a:t>
            </a:r>
          </a:p>
          <a:p>
            <a:pPr marL="685800" lvl="1" indent="0">
              <a:buNone/>
            </a:pPr>
            <a:endParaRPr lang="fr-FR" dirty="0"/>
          </a:p>
          <a:p>
            <a:pPr marL="514350" indent="-285750">
              <a:buFont typeface="Arial" panose="020B0604020202020204" pitchFamily="34" charset="0"/>
              <a:buChar char="•"/>
            </a:pPr>
            <a:r>
              <a:rPr lang="fr-FR" dirty="0"/>
              <a:t>Composants clés d'un Design Pattern</a:t>
            </a:r>
          </a:p>
          <a:p>
            <a:pPr marL="685800" lvl="1" indent="0">
              <a:buNone/>
            </a:pPr>
            <a:r>
              <a:rPr lang="fr-FR" dirty="0">
                <a:solidFill>
                  <a:schemeClr val="bg1">
                    <a:lumMod val="50000"/>
                  </a:schemeClr>
                </a:solidFill>
              </a:rPr>
              <a:t>-&gt; Nom, Problème, Solution, Conséquences</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05517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D32F124-9734-072E-53F9-5C65EC92137D}"/>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B1A48B8A-E4B9-6600-B280-87AFF13D0E7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Liens entre UML, conception et Design Patterns</a:t>
            </a:r>
          </a:p>
        </p:txBody>
      </p:sp>
      <p:sp>
        <p:nvSpPr>
          <p:cNvPr id="172" name="Google Shape;172;g2aed57810c0_0_44">
            <a:extLst>
              <a:ext uri="{FF2B5EF4-FFF2-40B4-BE49-F238E27FC236}">
                <a16:creationId xmlns:a16="http://schemas.microsoft.com/office/drawing/2014/main" id="{5ED7ECC5-2814-3B76-FA56-25EDBD4CA05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UML comme outil de visualisation</a:t>
            </a:r>
          </a:p>
          <a:p>
            <a:pPr marL="685800" lvl="1" indent="0">
              <a:buNone/>
            </a:pPr>
            <a:r>
              <a:rPr lang="fr-FR" dirty="0">
                <a:solidFill>
                  <a:schemeClr val="bg1">
                    <a:lumMod val="50000"/>
                  </a:schemeClr>
                </a:solidFill>
              </a:rPr>
              <a:t>-&gt; Représentation graphique des structures et comportements des Patterns</a:t>
            </a:r>
          </a:p>
          <a:p>
            <a:pPr marL="685800" lvl="1" indent="0">
              <a:buNone/>
            </a:pPr>
            <a:endParaRPr lang="fr-FR" dirty="0"/>
          </a:p>
          <a:p>
            <a:pPr marL="514350" indent="-285750">
              <a:buFont typeface="Arial" panose="020B0604020202020204" pitchFamily="34" charset="0"/>
              <a:buChar char="•"/>
            </a:pPr>
            <a:r>
              <a:rPr lang="fr-FR" dirty="0"/>
              <a:t>Intégration dans le processus de conception</a:t>
            </a:r>
          </a:p>
          <a:p>
            <a:pPr marL="685800" lvl="1" indent="0">
              <a:buNone/>
            </a:pPr>
            <a:r>
              <a:rPr lang="fr-FR" dirty="0">
                <a:solidFill>
                  <a:schemeClr val="bg1">
                    <a:lumMod val="50000"/>
                  </a:schemeClr>
                </a:solidFill>
              </a:rPr>
              <a:t>-&gt; Modélisation dès la phase de design</a:t>
            </a:r>
          </a:p>
          <a:p>
            <a:pPr marL="685800" lvl="1" indent="0">
              <a:buNone/>
            </a:pPr>
            <a:endParaRPr lang="fr-FR" dirty="0"/>
          </a:p>
          <a:p>
            <a:pPr marL="514350" indent="-285750">
              <a:buFont typeface="Arial" panose="020B0604020202020204" pitchFamily="34" charset="0"/>
              <a:buChar char="•"/>
            </a:pPr>
            <a:r>
              <a:rPr lang="fr-FR" dirty="0"/>
              <a:t>Rationalisation et documentation</a:t>
            </a:r>
          </a:p>
          <a:p>
            <a:pPr marL="685800" lvl="1" indent="0">
              <a:buNone/>
            </a:pPr>
            <a:r>
              <a:rPr lang="fr-FR" dirty="0">
                <a:solidFill>
                  <a:schemeClr val="bg1">
                    <a:lumMod val="50000"/>
                  </a:schemeClr>
                </a:solidFill>
              </a:rPr>
              <a:t>-&gt; Facilitation de la documentation des solutions</a:t>
            </a:r>
          </a:p>
          <a:p>
            <a:pPr marL="685800" lvl="1" indent="0">
              <a:buNone/>
            </a:pPr>
            <a:endParaRPr lang="fr-FR" dirty="0"/>
          </a:p>
          <a:p>
            <a:pPr marL="514350" indent="-285750">
              <a:buFont typeface="Arial" panose="020B0604020202020204" pitchFamily="34" charset="0"/>
              <a:buChar char="•"/>
            </a:pPr>
            <a:r>
              <a:rPr lang="fr-FR" dirty="0"/>
              <a:t>Harmonisation du langage de conception</a:t>
            </a:r>
          </a:p>
          <a:p>
            <a:pPr marL="685800" lvl="1" indent="0">
              <a:buNone/>
            </a:pPr>
            <a:r>
              <a:rPr lang="fr-FR" dirty="0">
                <a:solidFill>
                  <a:schemeClr val="bg1">
                    <a:lumMod val="50000"/>
                  </a:schemeClr>
                </a:solidFill>
              </a:rPr>
              <a:t>-&gt; Alignement des équipes sur une vision commune</a:t>
            </a:r>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06079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A7992A8-9524-45BA-CAEB-555D13DD8B1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8DE40B88-B456-DC19-100D-ED4ED140FE3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Principaux Diagrammes UML</a:t>
            </a:r>
          </a:p>
        </p:txBody>
      </p:sp>
      <p:sp>
        <p:nvSpPr>
          <p:cNvPr id="172" name="Google Shape;172;g2aed57810c0_0_44">
            <a:extLst>
              <a:ext uri="{FF2B5EF4-FFF2-40B4-BE49-F238E27FC236}">
                <a16:creationId xmlns:a16="http://schemas.microsoft.com/office/drawing/2014/main" id="{5DB9B61C-7014-CC46-17EC-A90F62EEF0B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endParaRPr lang="fr-FR" dirty="0"/>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8B8D8906-F759-A368-EDF2-CDBCFEB9DFF7}"/>
              </a:ext>
            </a:extLst>
          </p:cNvPr>
          <p:cNvPicPr>
            <a:picLocks noChangeAspect="1"/>
          </p:cNvPicPr>
          <p:nvPr/>
        </p:nvPicPr>
        <p:blipFill>
          <a:blip r:embed="rId3"/>
          <a:stretch>
            <a:fillRect/>
          </a:stretch>
        </p:blipFill>
        <p:spPr>
          <a:xfrm>
            <a:off x="750717" y="1069801"/>
            <a:ext cx="2802984" cy="1537748"/>
          </a:xfrm>
          <a:prstGeom prst="rect">
            <a:avLst/>
          </a:prstGeom>
        </p:spPr>
      </p:pic>
      <p:pic>
        <p:nvPicPr>
          <p:cNvPr id="5" name="Image 4">
            <a:extLst>
              <a:ext uri="{FF2B5EF4-FFF2-40B4-BE49-F238E27FC236}">
                <a16:creationId xmlns:a16="http://schemas.microsoft.com/office/drawing/2014/main" id="{D5D80C3F-9C66-0177-D5E8-9A69E6B34AC2}"/>
              </a:ext>
            </a:extLst>
          </p:cNvPr>
          <p:cNvPicPr>
            <a:picLocks noChangeAspect="1"/>
          </p:cNvPicPr>
          <p:nvPr/>
        </p:nvPicPr>
        <p:blipFill>
          <a:blip r:embed="rId4"/>
          <a:stretch>
            <a:fillRect/>
          </a:stretch>
        </p:blipFill>
        <p:spPr>
          <a:xfrm>
            <a:off x="942365" y="3637720"/>
            <a:ext cx="2419688" cy="1505160"/>
          </a:xfrm>
          <a:prstGeom prst="rect">
            <a:avLst/>
          </a:prstGeom>
        </p:spPr>
      </p:pic>
      <p:pic>
        <p:nvPicPr>
          <p:cNvPr id="8" name="Image 7">
            <a:extLst>
              <a:ext uri="{FF2B5EF4-FFF2-40B4-BE49-F238E27FC236}">
                <a16:creationId xmlns:a16="http://schemas.microsoft.com/office/drawing/2014/main" id="{0CC36254-7936-8619-38D7-0B568FA77DFC}"/>
              </a:ext>
            </a:extLst>
          </p:cNvPr>
          <p:cNvPicPr>
            <a:picLocks noChangeAspect="1"/>
          </p:cNvPicPr>
          <p:nvPr/>
        </p:nvPicPr>
        <p:blipFill>
          <a:blip r:embed="rId5"/>
          <a:stretch>
            <a:fillRect/>
          </a:stretch>
        </p:blipFill>
        <p:spPr>
          <a:xfrm>
            <a:off x="4878599" y="1590844"/>
            <a:ext cx="3667637" cy="2667372"/>
          </a:xfrm>
          <a:prstGeom prst="rect">
            <a:avLst/>
          </a:prstGeom>
        </p:spPr>
      </p:pic>
    </p:spTree>
    <p:extLst>
      <p:ext uri="{BB962C8B-B14F-4D97-AF65-F5344CB8AC3E}">
        <p14:creationId xmlns:p14="http://schemas.microsoft.com/office/powerpoint/2010/main" val="267019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87C8B635-F34C-03C2-49EF-8CE2498A13E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997BDCAD-57CF-6867-5BEC-DDD4BB033C6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Domaines d'application des Design Patterns</a:t>
            </a:r>
          </a:p>
        </p:txBody>
      </p:sp>
      <p:sp>
        <p:nvSpPr>
          <p:cNvPr id="172" name="Google Shape;172;g2aed57810c0_0_44">
            <a:extLst>
              <a:ext uri="{FF2B5EF4-FFF2-40B4-BE49-F238E27FC236}">
                <a16:creationId xmlns:a16="http://schemas.microsoft.com/office/drawing/2014/main" id="{FBC6D8E9-E8B1-950D-5CEA-BDB397FBE79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Développement de logiciels d'entreprise</a:t>
            </a:r>
          </a:p>
          <a:p>
            <a:pPr marL="685800" lvl="1" indent="0">
              <a:buNone/>
            </a:pPr>
            <a:r>
              <a:rPr lang="fr-FR" dirty="0">
                <a:solidFill>
                  <a:schemeClr val="bg1">
                    <a:lumMod val="50000"/>
                  </a:schemeClr>
                </a:solidFill>
              </a:rPr>
              <a:t>-&gt; Systèmes complexes et évolutifs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Applications mobiles et web</a:t>
            </a:r>
          </a:p>
          <a:p>
            <a:pPr marL="685800" lvl="1" indent="0">
              <a:buNone/>
            </a:pPr>
            <a:r>
              <a:rPr lang="fr-FR" dirty="0">
                <a:solidFill>
                  <a:schemeClr val="bg1">
                    <a:lumMod val="50000"/>
                  </a:schemeClr>
                </a:solidFill>
              </a:rPr>
              <a:t>-&gt; Adaptabilité et efficacité</a:t>
            </a:r>
          </a:p>
          <a:p>
            <a:pPr marL="685800" lvl="1" indent="0">
              <a:buNone/>
            </a:pPr>
            <a:endParaRPr lang="fr-FR" dirty="0"/>
          </a:p>
          <a:p>
            <a:pPr marL="514350" indent="-285750">
              <a:buFont typeface="Arial" panose="020B0604020202020204" pitchFamily="34" charset="0"/>
              <a:buChar char="•"/>
            </a:pPr>
            <a:r>
              <a:rPr lang="fr-FR" dirty="0"/>
              <a:t>Jeux vidéo</a:t>
            </a:r>
          </a:p>
          <a:p>
            <a:pPr marL="685800" lvl="1" indent="0">
              <a:buNone/>
            </a:pPr>
            <a:r>
              <a:rPr lang="fr-FR" dirty="0">
                <a:solidFill>
                  <a:schemeClr val="bg1">
                    <a:lumMod val="50000"/>
                  </a:schemeClr>
                </a:solidFill>
              </a:rPr>
              <a:t>-&gt; Gestion des comportements et des interactions</a:t>
            </a:r>
          </a:p>
          <a:p>
            <a:pPr marL="685800" lvl="1" indent="0">
              <a:buNone/>
            </a:pPr>
            <a:endParaRPr lang="fr-FR" dirty="0"/>
          </a:p>
          <a:p>
            <a:pPr marL="514350" indent="-285750">
              <a:buFont typeface="Arial" panose="020B0604020202020204" pitchFamily="34" charset="0"/>
              <a:buChar char="•"/>
            </a:pPr>
            <a:r>
              <a:rPr lang="fr-FR" dirty="0"/>
              <a:t>Systèmes embarqués</a:t>
            </a:r>
          </a:p>
          <a:p>
            <a:pPr marL="685800" lvl="1" indent="0">
              <a:buNone/>
            </a:pPr>
            <a:r>
              <a:rPr lang="fr-FR" dirty="0">
                <a:solidFill>
                  <a:schemeClr val="bg1">
                    <a:lumMod val="50000"/>
                  </a:schemeClr>
                </a:solidFill>
              </a:rPr>
              <a:t>-&gt; Optimisation et gestion des ressources</a:t>
            </a:r>
          </a:p>
          <a:p>
            <a:pPr marL="228600" indent="0"/>
            <a:endParaRPr lang="fr-FR" dirty="0"/>
          </a:p>
          <a:p>
            <a:pPr marL="514350" indent="-285750">
              <a:buFont typeface="Arial" panose="020B0604020202020204" pitchFamily="34" charset="0"/>
              <a:buChar char="•"/>
            </a:pPr>
            <a:r>
              <a:rPr lang="fr-FR" dirty="0"/>
              <a:t>Intelligence artificielle</a:t>
            </a:r>
          </a:p>
          <a:p>
            <a:pPr marL="685800" lvl="1" indent="0">
              <a:buNone/>
            </a:pPr>
            <a:r>
              <a:rPr lang="fr-FR" dirty="0">
                <a:solidFill>
                  <a:schemeClr val="bg1">
                    <a:lumMod val="50000"/>
                  </a:schemeClr>
                </a:solidFill>
              </a:rPr>
              <a:t>-&gt; Structures et algorithmes modulaires</a:t>
            </a:r>
          </a:p>
          <a:p>
            <a:pPr marL="971550" lvl="1" indent="-285750">
              <a:buFont typeface="Arial" panose="020B0604020202020204" pitchFamily="34" charset="0"/>
              <a:buChar char="•"/>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9859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aed57810c0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Bienvenue sur cette formation M2I</a:t>
            </a:r>
            <a:endParaRPr/>
          </a:p>
        </p:txBody>
      </p:sp>
      <p:sp>
        <p:nvSpPr>
          <p:cNvPr id="81" name="Google Shape;81;g2aed57810c0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2400" b="1" i="1" u="sng" dirty="0"/>
              <a:t>Formateur </a:t>
            </a:r>
            <a:r>
              <a:rPr lang="fr-FR" sz="2400" i="1" u="sng" dirty="0"/>
              <a:t>: </a:t>
            </a:r>
          </a:p>
          <a:p>
            <a:pPr marL="0" lvl="0" indent="0" algn="l" rtl="0">
              <a:spcBef>
                <a:spcPts val="360"/>
              </a:spcBef>
              <a:spcAft>
                <a:spcPts val="0"/>
              </a:spcAft>
              <a:buNone/>
            </a:pPr>
            <a:endParaRPr lang="fr-FR" i="1" dirty="0"/>
          </a:p>
          <a:p>
            <a:pPr marL="0" lvl="0" indent="0" algn="l" rtl="0">
              <a:spcBef>
                <a:spcPts val="360"/>
              </a:spcBef>
              <a:spcAft>
                <a:spcPts val="0"/>
              </a:spcAft>
              <a:buNone/>
            </a:pPr>
            <a:r>
              <a:rPr lang="fr-FR" b="1" i="1" dirty="0"/>
              <a:t>Prénom</a:t>
            </a:r>
            <a:r>
              <a:rPr lang="fr-FR" i="1" dirty="0"/>
              <a:t> : Timothée</a:t>
            </a:r>
          </a:p>
          <a:p>
            <a:pPr marL="0" lvl="0" indent="0" algn="l" rtl="0">
              <a:spcBef>
                <a:spcPts val="360"/>
              </a:spcBef>
              <a:spcAft>
                <a:spcPts val="0"/>
              </a:spcAft>
              <a:buNone/>
            </a:pPr>
            <a:r>
              <a:rPr lang="fr-FR" b="1" i="1" dirty="0"/>
              <a:t>Nom</a:t>
            </a:r>
            <a:r>
              <a:rPr lang="fr-FR" i="1" dirty="0"/>
              <a:t> : Demares</a:t>
            </a:r>
          </a:p>
          <a:p>
            <a:pPr marL="0" lvl="0" indent="0" algn="l" rtl="0">
              <a:spcBef>
                <a:spcPts val="360"/>
              </a:spcBef>
              <a:spcAft>
                <a:spcPts val="0"/>
              </a:spcAft>
              <a:buNone/>
            </a:pPr>
            <a:r>
              <a:rPr lang="fr-FR" b="1" i="1" dirty="0"/>
              <a:t>Email</a:t>
            </a:r>
            <a:r>
              <a:rPr lang="fr-FR" i="1" dirty="0"/>
              <a:t> : </a:t>
            </a:r>
            <a:r>
              <a:rPr lang="fr-FR" i="1" dirty="0">
                <a:hlinkClick r:id="rId3"/>
              </a:rPr>
              <a:t>timothee.demares@gmail.com</a:t>
            </a:r>
            <a:endParaRPr lang="fr-FR" i="1" dirty="0"/>
          </a:p>
          <a:p>
            <a:pPr marL="0" lvl="0" indent="0" algn="l" rtl="0">
              <a:spcBef>
                <a:spcPts val="360"/>
              </a:spcBef>
              <a:spcAft>
                <a:spcPts val="0"/>
              </a:spcAft>
              <a:buNone/>
            </a:pPr>
            <a:endParaRPr lang="fr-FR" i="1" dirty="0"/>
          </a:p>
          <a:p>
            <a:pPr marL="0" lvl="0" indent="0" algn="l" rtl="0">
              <a:spcBef>
                <a:spcPts val="360"/>
              </a:spcBef>
              <a:spcAft>
                <a:spcPts val="0"/>
              </a:spcAft>
              <a:buNone/>
            </a:pPr>
            <a:r>
              <a:rPr lang="fr-FR" i="1" dirty="0"/>
              <a:t>Développeur full-stack python et formateur depuis 2 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726886C-D3BD-1FB7-6674-3AABC8F387F0}"/>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2A227B18-F520-B00C-98B3-32CB8AF84D4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Formalisation des Design Patterns</a:t>
            </a:r>
          </a:p>
        </p:txBody>
      </p:sp>
      <p:sp>
        <p:nvSpPr>
          <p:cNvPr id="172" name="Google Shape;172;g2aed57810c0_0_44">
            <a:extLst>
              <a:ext uri="{FF2B5EF4-FFF2-40B4-BE49-F238E27FC236}">
                <a16:creationId xmlns:a16="http://schemas.microsoft.com/office/drawing/2014/main" id="{D50DC103-47A1-BE1E-04A2-F8A7FD0B517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971550" lvl="1" indent="-285750"/>
            <a:r>
              <a:rPr lang="fr-FR" dirty="0"/>
              <a:t>Structure standardisée</a:t>
            </a:r>
          </a:p>
          <a:p>
            <a:pPr marL="971550" lvl="1" indent="-285750"/>
            <a:endParaRPr lang="fr-FR" dirty="0"/>
          </a:p>
          <a:p>
            <a:pPr marL="971550" lvl="1" indent="-285750"/>
            <a:r>
              <a:rPr lang="fr-FR" dirty="0"/>
              <a:t>Diagrammes et illustrations</a:t>
            </a:r>
          </a:p>
          <a:p>
            <a:pPr marL="971550" lvl="1" indent="-285750"/>
            <a:endParaRPr lang="fr-FR" dirty="0"/>
          </a:p>
          <a:p>
            <a:pPr marL="971550" lvl="1" indent="-285750"/>
            <a:r>
              <a:rPr lang="fr-FR" dirty="0"/>
              <a:t>Exemples concrets</a:t>
            </a:r>
          </a:p>
          <a:p>
            <a:pPr marL="971550" lvl="1" indent="-285750"/>
            <a:endParaRPr lang="fr-FR" dirty="0"/>
          </a:p>
          <a:p>
            <a:pPr marL="971550" lvl="1" indent="-285750"/>
            <a:r>
              <a:rPr lang="fr-FR" dirty="0"/>
              <a:t>Guides de mise en œuvre</a:t>
            </a:r>
          </a:p>
          <a:p>
            <a:pPr marL="685800" lvl="1" indent="0">
              <a:buNone/>
            </a:pPr>
            <a:endParaRPr lang="fr-FR" dirty="0"/>
          </a:p>
          <a:p>
            <a:pPr marL="685800" lvl="1" indent="0">
              <a:buNone/>
            </a:pPr>
            <a:r>
              <a:rPr lang="fr-FR" dirty="0"/>
              <a:t>Exemple : </a:t>
            </a:r>
            <a:r>
              <a:rPr lang="fr-FR" dirty="0">
                <a:hlinkClick r:id="rId3"/>
              </a:rPr>
              <a:t>https://refactoring.guru/design-patterns/builder</a:t>
            </a: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65837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C5832DD1-5BD7-CE9A-5333-7E8CC1A816C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E9041AEA-2CEA-0E48-1D8C-689B6DA2D9D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Familles de Patterns (</a:t>
            </a:r>
            <a:r>
              <a:rPr lang="fr-FR" dirty="0" err="1"/>
              <a:t>GoF</a:t>
            </a:r>
            <a:r>
              <a:rPr lang="fr-FR" dirty="0"/>
              <a:t>, GRASP)</a:t>
            </a:r>
          </a:p>
        </p:txBody>
      </p:sp>
      <p:sp>
        <p:nvSpPr>
          <p:cNvPr id="172" name="Google Shape;172;g2aed57810c0_0_44">
            <a:extLst>
              <a:ext uri="{FF2B5EF4-FFF2-40B4-BE49-F238E27FC236}">
                <a16:creationId xmlns:a16="http://schemas.microsoft.com/office/drawing/2014/main" id="{264A85B3-FD6E-CDB6-2FC9-76959B9E879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t>Gang of Four (</a:t>
            </a:r>
            <a:r>
              <a:rPr lang="en-US" dirty="0" err="1"/>
              <a:t>GoF</a:t>
            </a:r>
            <a:r>
              <a:rPr lang="en-US" dirty="0"/>
              <a:t>) Patterns</a:t>
            </a:r>
          </a:p>
          <a:p>
            <a:pPr marL="971550" lvl="1" indent="-285750">
              <a:buFont typeface="Arial" panose="020B0604020202020204" pitchFamily="34" charset="0"/>
              <a:buChar char="•"/>
            </a:pPr>
            <a:r>
              <a:rPr lang="fr-FR" dirty="0" err="1">
                <a:solidFill>
                  <a:schemeClr val="bg1">
                    <a:lumMod val="50000"/>
                  </a:schemeClr>
                </a:solidFill>
              </a:rPr>
              <a:t>Créationnels</a:t>
            </a:r>
            <a:r>
              <a:rPr lang="fr-FR" dirty="0">
                <a:solidFill>
                  <a:schemeClr val="bg1">
                    <a:lumMod val="50000"/>
                  </a:schemeClr>
                </a:solidFill>
              </a:rPr>
              <a:t>, Structurels, Comportementaux</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Singleton, Adapter, Observer</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GRASP Patterns</a:t>
            </a:r>
          </a:p>
          <a:p>
            <a:pPr marL="971550" lvl="1" indent="-285750">
              <a:buFont typeface="Arial" panose="020B0604020202020204" pitchFamily="34" charset="0"/>
              <a:buChar char="•"/>
            </a:pPr>
            <a:r>
              <a:rPr lang="fr-FR" dirty="0">
                <a:solidFill>
                  <a:schemeClr val="bg1">
                    <a:lumMod val="50000"/>
                  </a:schemeClr>
                </a:solidFill>
              </a:rPr>
              <a:t>Principes de responsabilité et d'assignation</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Expert, Couplage Faible, Fabrication Contrôlée</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Comparaison et synergies</a:t>
            </a:r>
          </a:p>
          <a:p>
            <a:pPr marL="685800" lvl="1" indent="0">
              <a:buNone/>
            </a:pPr>
            <a:r>
              <a:rPr lang="fr-FR" dirty="0">
                <a:solidFill>
                  <a:schemeClr val="bg1">
                    <a:lumMod val="50000"/>
                  </a:schemeClr>
                </a:solidFill>
              </a:rPr>
              <a:t>-&gt; </a:t>
            </a:r>
            <a:r>
              <a:rPr lang="fr-FR" dirty="0" err="1">
                <a:solidFill>
                  <a:schemeClr val="bg1">
                    <a:lumMod val="50000"/>
                  </a:schemeClr>
                </a:solidFill>
              </a:rPr>
              <a:t>GoF</a:t>
            </a:r>
            <a:r>
              <a:rPr lang="fr-FR" dirty="0">
                <a:solidFill>
                  <a:schemeClr val="bg1">
                    <a:lumMod val="50000"/>
                  </a:schemeClr>
                </a:solidFill>
              </a:rPr>
              <a:t> pour la conception logicielle, GRASP pour la responsabilité des objets</a:t>
            </a:r>
          </a:p>
          <a:p>
            <a:pPr marL="685800" lvl="1" indent="0">
              <a:buNone/>
            </a:pPr>
            <a:endParaRPr lang="fr-FR" dirty="0"/>
          </a:p>
          <a:p>
            <a:pPr marL="514350" indent="-285750">
              <a:buFont typeface="Arial" panose="020B0604020202020204" pitchFamily="34" charset="0"/>
              <a:buChar char="•"/>
            </a:pPr>
            <a:r>
              <a:rPr lang="fr-FR" dirty="0"/>
              <a:t>Choix basé sur le contexte</a:t>
            </a:r>
          </a:p>
          <a:p>
            <a:pPr marL="685800" lvl="1" indent="0">
              <a:buNone/>
            </a:pPr>
            <a:r>
              <a:rPr lang="fr-FR" dirty="0">
                <a:solidFill>
                  <a:schemeClr val="bg1">
                    <a:lumMod val="50000"/>
                  </a:schemeClr>
                </a:solidFill>
              </a:rPr>
              <a:t>-&gt; Adapter selon les besoins spécifiques du projet</a:t>
            </a:r>
          </a:p>
          <a:p>
            <a:pPr marL="971550" lvl="1" indent="-285750">
              <a:buFont typeface="Arial" panose="020B0604020202020204" pitchFamily="34" charset="0"/>
              <a:buChar char="•"/>
            </a:pPr>
            <a:endParaRPr lang="fr-FR" dirty="0"/>
          </a:p>
          <a:p>
            <a:pPr marL="685800" lvl="1" indent="0">
              <a:buNone/>
            </a:pPr>
            <a:endParaRPr lang="fr-FR" dirty="0"/>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1367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aed57810c0_0_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Exercice</a:t>
            </a:r>
            <a:endParaRPr dirty="0"/>
          </a:p>
        </p:txBody>
      </p:sp>
      <p:sp>
        <p:nvSpPr>
          <p:cNvPr id="188" name="Google Shape;188;g2aed57810c0_0_98"/>
          <p:cNvSpPr txBox="1">
            <a:spLocks noGrp="1"/>
          </p:cNvSpPr>
          <p:nvPr>
            <p:ph type="body" idx="1"/>
          </p:nvPr>
        </p:nvSpPr>
        <p:spPr>
          <a:xfrm>
            <a:off x="321661" y="775613"/>
            <a:ext cx="8728076" cy="934241"/>
          </a:xfrm>
          <a:prstGeom prst="rect">
            <a:avLst/>
          </a:prstGeom>
        </p:spPr>
        <p:txBody>
          <a:bodyPr spcFirstLastPara="1" wrap="square" lIns="91425" tIns="45700" rIns="91425" bIns="45700" anchor="t" anchorCtr="0">
            <a:normAutofit lnSpcReduction="10000"/>
          </a:bodyPr>
          <a:lstStyle/>
          <a:p>
            <a:pPr marL="114300" indent="0"/>
            <a:r>
              <a:rPr lang="fr-FR" sz="1800" kern="100" dirty="0">
                <a:effectLst/>
                <a:latin typeface="Calibri" panose="020F0502020204030204" pitchFamily="34" charset="0"/>
                <a:ea typeface="Calibri" panose="020F0502020204030204" pitchFamily="34" charset="0"/>
                <a:cs typeface="Times New Roman" panose="02020603050405020304" pitchFamily="18" charset="0"/>
              </a:rPr>
              <a:t>Vous avez à votre disposition un diagramme de classes UML pour un système simplifié de gestion de bibliothèque. Ce système permet la gestion des livres, des utilisateurs emprunteurs, et de la bibliothèque elle-même.</a:t>
            </a:r>
          </a:p>
          <a:p>
            <a:pPr marL="114300" lvl="0" indent="0" algn="l" rtl="0">
              <a:spcBef>
                <a:spcPts val="360"/>
              </a:spcBef>
              <a:spcAft>
                <a:spcPts val="0"/>
              </a:spcAft>
              <a:buSzPts val="1800"/>
            </a:pPr>
            <a:endParaRPr sz="1400" i="1" dirty="0">
              <a:solidFill>
                <a:schemeClr val="bg1">
                  <a:lumMod val="50000"/>
                </a:schemeClr>
              </a:solidFill>
            </a:endParaRPr>
          </a:p>
        </p:txBody>
      </p:sp>
      <p:pic>
        <p:nvPicPr>
          <p:cNvPr id="2" name="Image 1">
            <a:extLst>
              <a:ext uri="{FF2B5EF4-FFF2-40B4-BE49-F238E27FC236}">
                <a16:creationId xmlns:a16="http://schemas.microsoft.com/office/drawing/2014/main" id="{5B1A6E3F-7283-B8AF-7F3E-A28446F537ED}"/>
              </a:ext>
            </a:extLst>
          </p:cNvPr>
          <p:cNvPicPr>
            <a:picLocks noChangeAspect="1"/>
          </p:cNvPicPr>
          <p:nvPr/>
        </p:nvPicPr>
        <p:blipFill>
          <a:blip r:embed="rId3"/>
          <a:stretch>
            <a:fillRect/>
          </a:stretch>
        </p:blipFill>
        <p:spPr>
          <a:xfrm>
            <a:off x="451480" y="1843669"/>
            <a:ext cx="4367646" cy="3517745"/>
          </a:xfrm>
          <a:prstGeom prst="rect">
            <a:avLst/>
          </a:prstGeom>
        </p:spPr>
      </p:pic>
      <p:sp>
        <p:nvSpPr>
          <p:cNvPr id="3" name="ZoneTexte 2">
            <a:extLst>
              <a:ext uri="{FF2B5EF4-FFF2-40B4-BE49-F238E27FC236}">
                <a16:creationId xmlns:a16="http://schemas.microsoft.com/office/drawing/2014/main" id="{DF09CE6E-E753-4FA5-BEED-0B159911A649}"/>
              </a:ext>
            </a:extLst>
          </p:cNvPr>
          <p:cNvSpPr txBox="1"/>
          <p:nvPr/>
        </p:nvSpPr>
        <p:spPr>
          <a:xfrm>
            <a:off x="4685699" y="1709854"/>
            <a:ext cx="4153889" cy="393191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Analyser le diagramme</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Identifier de potentiels problèmes de conception</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Connaissez vous des designs patterns applicables ici ?</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Proposer une modification du diagramme UML qui intègre ce ou ces pattern(s) (Il est possible d’ajouter ou modifier des classes ou des relations si nécessaire)</a:t>
            </a:r>
          </a:p>
          <a:p>
            <a:pPr marL="342900" lvl="0" indent="-342900">
              <a:lnSpc>
                <a:spcPct val="107000"/>
              </a:lnSpc>
              <a:spcAft>
                <a:spcPts val="800"/>
              </a:spcAft>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Discuter des avantages en termes de flexibilité, réutilisabilité ou de simplification du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ed57810c0_0_5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ce qu’il faut retenir</a:t>
            </a:r>
            <a:endParaRPr dirty="0"/>
          </a:p>
        </p:txBody>
      </p:sp>
      <p:sp>
        <p:nvSpPr>
          <p:cNvPr id="195" name="Google Shape;195;g2aed57810c0_0_5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Essence des Design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Liens avec UML et Conception</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Formalisation</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aed57810c0_0_6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Présentation générale : les conseils du formateur</a:t>
            </a:r>
            <a:endParaRPr dirty="0"/>
          </a:p>
        </p:txBody>
      </p:sp>
      <p:sp>
        <p:nvSpPr>
          <p:cNvPr id="209" name="Google Shape;209;g2aed57810c0_0_6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Parcourir le site web </a:t>
            </a:r>
            <a:r>
              <a:rPr lang="fr-FR" dirty="0">
                <a:hlinkClick r:id="rId3"/>
              </a:rPr>
              <a:t>https://refactoring.guru</a:t>
            </a:r>
            <a:r>
              <a:rPr lang="fr-FR" dirty="0"/>
              <a:t> pour connaitre les problèmes courants en programmation. Ou des livres sur le sujet.</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Quand vous rencontrerez ces problèmes, vous saurez qu’une solution existe et ce sera l’occasion d’apprendre le pattern correspondant avec un cas pratique.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Tenter de le faire seul, ou si possible avec un développeur qui à déjà l’expérience de ce pattern.</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Parler avec d’autres développeurs de design patterns.</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aed57810c0_0_6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1 </a:t>
            </a:r>
            <a:endParaRPr dirty="0"/>
          </a:p>
        </p:txBody>
      </p:sp>
      <p:sp>
        <p:nvSpPr>
          <p:cNvPr id="216" name="Google Shape;216;g2aed57810c0_0_6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1 : présentation générale”</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ed57810c0_0_160"/>
          <p:cNvSpPr txBox="1">
            <a:spLocks noGrp="1"/>
          </p:cNvSpPr>
          <p:nvPr>
            <p:ph type="title"/>
          </p:nvPr>
        </p:nvSpPr>
        <p:spPr>
          <a:xfrm>
            <a:off x="1380600" y="2414420"/>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2 : Patterns de construction d’objets (créateur)</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ed57810c0_0_12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1/2</a:t>
            </a:r>
          </a:p>
        </p:txBody>
      </p:sp>
      <p:sp>
        <p:nvSpPr>
          <p:cNvPr id="229" name="Google Shape;229;g2aed57810c0_0_12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Multiplicité d’instances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Créations d’objets non souhaitées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Plusieurs objets instanciés peuvent consommer plus de mémoire</a:t>
            </a:r>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Connexion à la base de donnée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Paramètres de configuration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Logger</a:t>
            </a:r>
          </a:p>
          <a:p>
            <a:pPr marL="285750" lvl="0" indent="-285750" algn="l" rtl="0">
              <a:spcBef>
                <a:spcPts val="360"/>
              </a:spcBef>
              <a:spcAft>
                <a:spcPts val="0"/>
              </a:spcAft>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9E23F79C-FF27-A345-C9A0-77564F8CF75E}"/>
              </a:ext>
            </a:extLst>
          </p:cNvPr>
          <p:cNvPicPr>
            <a:picLocks noChangeAspect="1"/>
          </p:cNvPicPr>
          <p:nvPr/>
        </p:nvPicPr>
        <p:blipFill>
          <a:blip r:embed="rId3"/>
          <a:stretch>
            <a:fillRect/>
          </a:stretch>
        </p:blipFill>
        <p:spPr>
          <a:xfrm>
            <a:off x="4158630" y="2613877"/>
            <a:ext cx="3743867" cy="24286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931F8F-3439-CB57-472E-2D07C01188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366FD7F-0790-190C-94FD-31C59F87AE3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2/2</a:t>
            </a:r>
          </a:p>
        </p:txBody>
      </p:sp>
      <p:sp>
        <p:nvSpPr>
          <p:cNvPr id="229" name="Google Shape;229;g2aed57810c0_0_122">
            <a:extLst>
              <a:ext uri="{FF2B5EF4-FFF2-40B4-BE49-F238E27FC236}">
                <a16:creationId xmlns:a16="http://schemas.microsoft.com/office/drawing/2014/main" id="{125E13A1-2337-5E86-A95E-5E7C54A79FB0}"/>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UML :</a:t>
            </a:r>
          </a:p>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4" name="Image 3">
            <a:extLst>
              <a:ext uri="{FF2B5EF4-FFF2-40B4-BE49-F238E27FC236}">
                <a16:creationId xmlns:a16="http://schemas.microsoft.com/office/drawing/2014/main" id="{7CC5AE93-2D80-608F-469E-13924B6A9D95}"/>
              </a:ext>
            </a:extLst>
          </p:cNvPr>
          <p:cNvPicPr>
            <a:picLocks noChangeAspect="1"/>
          </p:cNvPicPr>
          <p:nvPr/>
        </p:nvPicPr>
        <p:blipFill>
          <a:blip r:embed="rId3"/>
          <a:stretch>
            <a:fillRect/>
          </a:stretch>
        </p:blipFill>
        <p:spPr>
          <a:xfrm>
            <a:off x="423737" y="1636755"/>
            <a:ext cx="2333951" cy="1162212"/>
          </a:xfrm>
          <a:prstGeom prst="rect">
            <a:avLst/>
          </a:prstGeom>
        </p:spPr>
      </p:pic>
      <p:sp>
        <p:nvSpPr>
          <p:cNvPr id="5" name="ZoneTexte 4">
            <a:extLst>
              <a:ext uri="{FF2B5EF4-FFF2-40B4-BE49-F238E27FC236}">
                <a16:creationId xmlns:a16="http://schemas.microsoft.com/office/drawing/2014/main" id="{F4217932-2A6E-E322-339D-36D720711C1D}"/>
              </a:ext>
            </a:extLst>
          </p:cNvPr>
          <p:cNvSpPr txBox="1"/>
          <p:nvPr/>
        </p:nvSpPr>
        <p:spPr>
          <a:xfrm>
            <a:off x="3605560" y="990418"/>
            <a:ext cx="4713249" cy="523220"/>
          </a:xfrm>
          <a:prstGeom prst="rect">
            <a:avLst/>
          </a:prstGeom>
          <a:noFill/>
        </p:spPr>
        <p:txBody>
          <a:bodyPr wrap="square" rtlCol="0">
            <a:spAutoFit/>
          </a:bodyPr>
          <a:lstStyle/>
          <a:p>
            <a:r>
              <a:rPr lang="fr-FR" dirty="0"/>
              <a:t>Pseudo code :</a:t>
            </a:r>
          </a:p>
          <a:p>
            <a:endParaRPr lang="fr-FR" dirty="0"/>
          </a:p>
        </p:txBody>
      </p:sp>
      <p:pic>
        <p:nvPicPr>
          <p:cNvPr id="7" name="Image 6">
            <a:extLst>
              <a:ext uri="{FF2B5EF4-FFF2-40B4-BE49-F238E27FC236}">
                <a16:creationId xmlns:a16="http://schemas.microsoft.com/office/drawing/2014/main" id="{7DA2572A-DFA3-99C9-E71E-16A72BFEC262}"/>
              </a:ext>
            </a:extLst>
          </p:cNvPr>
          <p:cNvPicPr>
            <a:picLocks noChangeAspect="1"/>
          </p:cNvPicPr>
          <p:nvPr/>
        </p:nvPicPr>
        <p:blipFill>
          <a:blip r:embed="rId4"/>
          <a:stretch>
            <a:fillRect/>
          </a:stretch>
        </p:blipFill>
        <p:spPr>
          <a:xfrm>
            <a:off x="3693629" y="1252028"/>
            <a:ext cx="3941240" cy="4442853"/>
          </a:xfrm>
          <a:prstGeom prst="rect">
            <a:avLst/>
          </a:prstGeom>
        </p:spPr>
      </p:pic>
    </p:spTree>
    <p:extLst>
      <p:ext uri="{BB962C8B-B14F-4D97-AF65-F5344CB8AC3E}">
        <p14:creationId xmlns:p14="http://schemas.microsoft.com/office/powerpoint/2010/main" val="18804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1DAFCF8-95C5-386F-E7E8-4E4B053E5BA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018020-D8CE-596F-70C7-E57F243D5B9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1/3</a:t>
            </a:r>
          </a:p>
        </p:txBody>
      </p:sp>
      <p:sp>
        <p:nvSpPr>
          <p:cNvPr id="229" name="Google Shape;229;g2aed57810c0_0_122">
            <a:extLst>
              <a:ext uri="{FF2B5EF4-FFF2-40B4-BE49-F238E27FC236}">
                <a16:creationId xmlns:a16="http://schemas.microsoft.com/office/drawing/2014/main" id="{AD53FB99-12A9-A01D-52AF-0287735C4A1C}"/>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 la création d’objets de leur utilisation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 client</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une connexion à différentes bases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de butons en fonction de l’OS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 paiement à partir d’un CB, VISA, </a:t>
            </a:r>
            <a:r>
              <a:rPr lang="fr-FR" sz="1600" dirty="0" err="1">
                <a:solidFill>
                  <a:schemeClr val="bg1">
                    <a:lumMod val="50000"/>
                  </a:schemeClr>
                </a:solidFill>
              </a:rPr>
              <a:t>paypal</a:t>
            </a:r>
            <a:r>
              <a:rPr lang="fr-FR" sz="1600" dirty="0">
                <a:solidFill>
                  <a:schemeClr val="bg1">
                    <a:lumMod val="50000"/>
                  </a:schemeClr>
                </a:solidFill>
              </a:rPr>
              <a:t> …</a:t>
            </a:r>
          </a:p>
          <a:p>
            <a:pPr marL="285750" lvl="0" indent="-285750" algn="l" rtl="0">
              <a:spcBef>
                <a:spcPts val="360"/>
              </a:spcBef>
              <a:spcAft>
                <a:spcPts val="0"/>
              </a:spcAft>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A172216D-2490-4D9C-C37D-B2E0C752D55F}"/>
              </a:ext>
            </a:extLst>
          </p:cNvPr>
          <p:cNvPicPr>
            <a:picLocks noChangeAspect="1"/>
          </p:cNvPicPr>
          <p:nvPr/>
        </p:nvPicPr>
        <p:blipFill>
          <a:blip r:embed="rId3"/>
          <a:stretch>
            <a:fillRect/>
          </a:stretch>
        </p:blipFill>
        <p:spPr>
          <a:xfrm>
            <a:off x="5347892" y="840059"/>
            <a:ext cx="3491696" cy="2309188"/>
          </a:xfrm>
          <a:prstGeom prst="rect">
            <a:avLst/>
          </a:prstGeom>
        </p:spPr>
      </p:pic>
    </p:spTree>
    <p:extLst>
      <p:ext uri="{BB962C8B-B14F-4D97-AF65-F5344CB8AC3E}">
        <p14:creationId xmlns:p14="http://schemas.microsoft.com/office/powerpoint/2010/main" val="147911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ed57810c0_0_26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réseau M2I Formation</a:t>
            </a:r>
            <a:endParaRPr/>
          </a:p>
        </p:txBody>
      </p:sp>
      <p:sp>
        <p:nvSpPr>
          <p:cNvPr id="88" name="Google Shape;88;g2aed57810c0_0_26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89" name="Google Shape;89;g2aed57810c0_0_266"/>
          <p:cNvPicPr preferRelativeResize="0"/>
          <p:nvPr/>
        </p:nvPicPr>
        <p:blipFill>
          <a:blip r:embed="rId3">
            <a:alphaModFix/>
          </a:blip>
          <a:stretch>
            <a:fillRect/>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5DF0999-AF83-54F0-B3DB-4B0C7FE43BB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D93000A-F80D-826E-1A32-2AD015F6BD6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2/3 (UML)</a:t>
            </a:r>
          </a:p>
        </p:txBody>
      </p:sp>
      <p:sp>
        <p:nvSpPr>
          <p:cNvPr id="229" name="Google Shape;229;g2aed57810c0_0_122">
            <a:extLst>
              <a:ext uri="{FF2B5EF4-FFF2-40B4-BE49-F238E27FC236}">
                <a16:creationId xmlns:a16="http://schemas.microsoft.com/office/drawing/2014/main" id="{02E3D7D8-ED53-32C4-6ACB-08A9276AC60D}"/>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3" name="Image 2">
            <a:extLst>
              <a:ext uri="{FF2B5EF4-FFF2-40B4-BE49-F238E27FC236}">
                <a16:creationId xmlns:a16="http://schemas.microsoft.com/office/drawing/2014/main" id="{CDFFC86A-5320-9DA3-9A32-9A359A7CD62B}"/>
              </a:ext>
            </a:extLst>
          </p:cNvPr>
          <p:cNvPicPr>
            <a:picLocks noChangeAspect="1"/>
          </p:cNvPicPr>
          <p:nvPr/>
        </p:nvPicPr>
        <p:blipFill>
          <a:blip r:embed="rId3"/>
          <a:stretch>
            <a:fillRect/>
          </a:stretch>
        </p:blipFill>
        <p:spPr>
          <a:xfrm>
            <a:off x="846277" y="906976"/>
            <a:ext cx="6901317" cy="4531988"/>
          </a:xfrm>
          <a:prstGeom prst="rect">
            <a:avLst/>
          </a:prstGeom>
        </p:spPr>
      </p:pic>
    </p:spTree>
    <p:extLst>
      <p:ext uri="{BB962C8B-B14F-4D97-AF65-F5344CB8AC3E}">
        <p14:creationId xmlns:p14="http://schemas.microsoft.com/office/powerpoint/2010/main" val="383698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6478956-D708-AA8D-465C-B7BD94125AB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0CFE7C1-966C-04AD-CB2A-FF615ACE062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3/3</a:t>
            </a:r>
          </a:p>
        </p:txBody>
      </p:sp>
      <p:sp>
        <p:nvSpPr>
          <p:cNvPr id="229" name="Google Shape;229;g2aed57810c0_0_122">
            <a:extLst>
              <a:ext uri="{FF2B5EF4-FFF2-40B4-BE49-F238E27FC236}">
                <a16:creationId xmlns:a16="http://schemas.microsoft.com/office/drawing/2014/main" id="{1405C3BC-8DB6-6BAB-459C-16627D9C9B34}"/>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4" name="Image 3">
            <a:extLst>
              <a:ext uri="{FF2B5EF4-FFF2-40B4-BE49-F238E27FC236}">
                <a16:creationId xmlns:a16="http://schemas.microsoft.com/office/drawing/2014/main" id="{EBCD7262-4CF4-2278-4845-2243A3C2D290}"/>
              </a:ext>
            </a:extLst>
          </p:cNvPr>
          <p:cNvPicPr>
            <a:picLocks noChangeAspect="1"/>
          </p:cNvPicPr>
          <p:nvPr/>
        </p:nvPicPr>
        <p:blipFill>
          <a:blip r:embed="rId3"/>
          <a:stretch>
            <a:fillRect/>
          </a:stretch>
        </p:blipFill>
        <p:spPr>
          <a:xfrm>
            <a:off x="2974013" y="755436"/>
            <a:ext cx="4858351" cy="4940912"/>
          </a:xfrm>
          <a:prstGeom prst="rect">
            <a:avLst/>
          </a:prstGeom>
        </p:spPr>
      </p:pic>
    </p:spTree>
    <p:extLst>
      <p:ext uri="{BB962C8B-B14F-4D97-AF65-F5344CB8AC3E}">
        <p14:creationId xmlns:p14="http://schemas.microsoft.com/office/powerpoint/2010/main" val="19615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3B344E-A9D5-CF3B-B882-B03C7159374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7D6AFAF-329F-1DA7-6BC6-5ED1483691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1/3</a:t>
            </a:r>
          </a:p>
        </p:txBody>
      </p:sp>
      <p:sp>
        <p:nvSpPr>
          <p:cNvPr id="229" name="Google Shape;229;g2aed57810c0_0_122">
            <a:extLst>
              <a:ext uri="{FF2B5EF4-FFF2-40B4-BE49-F238E27FC236}">
                <a16:creationId xmlns:a16="http://schemas.microsoft.com/office/drawing/2014/main" id="{AB7288AB-E9DA-E18F-45C2-84284CF18E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de construction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Immuabilité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Lisibilité et flexibilité</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Construction de maisons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d’un objet voiture</a:t>
            </a:r>
            <a:endParaRPr lang="fr-FR" dirty="0"/>
          </a:p>
        </p:txBody>
      </p:sp>
      <p:pic>
        <p:nvPicPr>
          <p:cNvPr id="6" name="Image 5">
            <a:extLst>
              <a:ext uri="{FF2B5EF4-FFF2-40B4-BE49-F238E27FC236}">
                <a16:creationId xmlns:a16="http://schemas.microsoft.com/office/drawing/2014/main" id="{8935C011-DABC-74D6-445B-9E101036E84D}"/>
              </a:ext>
            </a:extLst>
          </p:cNvPr>
          <p:cNvPicPr>
            <a:picLocks noChangeAspect="1"/>
          </p:cNvPicPr>
          <p:nvPr/>
        </p:nvPicPr>
        <p:blipFill>
          <a:blip r:embed="rId3"/>
          <a:stretch>
            <a:fillRect/>
          </a:stretch>
        </p:blipFill>
        <p:spPr>
          <a:xfrm>
            <a:off x="4241730" y="1192253"/>
            <a:ext cx="3935755" cy="2272061"/>
          </a:xfrm>
          <a:prstGeom prst="rect">
            <a:avLst/>
          </a:prstGeom>
        </p:spPr>
      </p:pic>
      <p:pic>
        <p:nvPicPr>
          <p:cNvPr id="8" name="Image 7">
            <a:extLst>
              <a:ext uri="{FF2B5EF4-FFF2-40B4-BE49-F238E27FC236}">
                <a16:creationId xmlns:a16="http://schemas.microsoft.com/office/drawing/2014/main" id="{138027B9-5237-7F72-FB99-93A9E4C4D341}"/>
              </a:ext>
            </a:extLst>
          </p:cNvPr>
          <p:cNvPicPr>
            <a:picLocks noChangeAspect="1"/>
          </p:cNvPicPr>
          <p:nvPr/>
        </p:nvPicPr>
        <p:blipFill>
          <a:blip r:embed="rId4"/>
          <a:stretch>
            <a:fillRect/>
          </a:stretch>
        </p:blipFill>
        <p:spPr>
          <a:xfrm>
            <a:off x="4878599" y="3559348"/>
            <a:ext cx="2797179" cy="1926798"/>
          </a:xfrm>
          <a:prstGeom prst="rect">
            <a:avLst/>
          </a:prstGeom>
        </p:spPr>
      </p:pic>
    </p:spTree>
    <p:extLst>
      <p:ext uri="{BB962C8B-B14F-4D97-AF65-F5344CB8AC3E}">
        <p14:creationId xmlns:p14="http://schemas.microsoft.com/office/powerpoint/2010/main" val="801999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71A4935-65CF-EFBB-8D70-C5EE4B037A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7B86ABD-D6E9-F8BE-643F-AB17C311D2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2/3 (UML)</a:t>
            </a:r>
          </a:p>
        </p:txBody>
      </p:sp>
      <p:pic>
        <p:nvPicPr>
          <p:cNvPr id="3" name="Image 2">
            <a:extLst>
              <a:ext uri="{FF2B5EF4-FFF2-40B4-BE49-F238E27FC236}">
                <a16:creationId xmlns:a16="http://schemas.microsoft.com/office/drawing/2014/main" id="{138AF709-B729-762F-527A-0D492AD13D4C}"/>
              </a:ext>
            </a:extLst>
          </p:cNvPr>
          <p:cNvPicPr>
            <a:picLocks noChangeAspect="1"/>
          </p:cNvPicPr>
          <p:nvPr/>
        </p:nvPicPr>
        <p:blipFill>
          <a:blip r:embed="rId3"/>
          <a:stretch>
            <a:fillRect/>
          </a:stretch>
        </p:blipFill>
        <p:spPr>
          <a:xfrm>
            <a:off x="995651" y="683941"/>
            <a:ext cx="6587177" cy="4749739"/>
          </a:xfrm>
          <a:prstGeom prst="rect">
            <a:avLst/>
          </a:prstGeom>
        </p:spPr>
      </p:pic>
    </p:spTree>
    <p:extLst>
      <p:ext uri="{BB962C8B-B14F-4D97-AF65-F5344CB8AC3E}">
        <p14:creationId xmlns:p14="http://schemas.microsoft.com/office/powerpoint/2010/main" val="1597685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EBDAEA-5C95-757C-8EA0-3EFAB634402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D4E9032-EFC2-B9C9-7157-EC3E482E612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3/3</a:t>
            </a:r>
          </a:p>
        </p:txBody>
      </p:sp>
      <p:pic>
        <p:nvPicPr>
          <p:cNvPr id="4" name="Image 3">
            <a:extLst>
              <a:ext uri="{FF2B5EF4-FFF2-40B4-BE49-F238E27FC236}">
                <a16:creationId xmlns:a16="http://schemas.microsoft.com/office/drawing/2014/main" id="{1D0B4E11-7696-45C0-4EE4-56CDE00F9346}"/>
              </a:ext>
            </a:extLst>
          </p:cNvPr>
          <p:cNvPicPr>
            <a:picLocks noChangeAspect="1"/>
          </p:cNvPicPr>
          <p:nvPr/>
        </p:nvPicPr>
        <p:blipFill>
          <a:blip r:embed="rId3"/>
          <a:stretch>
            <a:fillRect/>
          </a:stretch>
        </p:blipFill>
        <p:spPr>
          <a:xfrm>
            <a:off x="3268961" y="755436"/>
            <a:ext cx="4106714" cy="4959564"/>
          </a:xfrm>
          <a:prstGeom prst="rect">
            <a:avLst/>
          </a:prstGeom>
        </p:spPr>
      </p:pic>
      <p:sp>
        <p:nvSpPr>
          <p:cNvPr id="5" name="Google Shape;229;g2aed57810c0_0_122">
            <a:extLst>
              <a:ext uri="{FF2B5EF4-FFF2-40B4-BE49-F238E27FC236}">
                <a16:creationId xmlns:a16="http://schemas.microsoft.com/office/drawing/2014/main" id="{B53C26AB-B2C9-721A-3D54-BC7BED7DD345}"/>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python :</a:t>
            </a:r>
          </a:p>
        </p:txBody>
      </p:sp>
    </p:spTree>
    <p:extLst>
      <p:ext uri="{BB962C8B-B14F-4D97-AF65-F5344CB8AC3E}">
        <p14:creationId xmlns:p14="http://schemas.microsoft.com/office/powerpoint/2010/main" val="171474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530106-B9FC-F2CF-BE2A-7F668D2D8BF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4D1A97-BA5C-ED86-DAF8-48DC0A2B78B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1/3</a:t>
            </a:r>
          </a:p>
        </p:txBody>
      </p:sp>
      <p:sp>
        <p:nvSpPr>
          <p:cNvPr id="229" name="Google Shape;229;g2aed57810c0_0_122">
            <a:extLst>
              <a:ext uri="{FF2B5EF4-FFF2-40B4-BE49-F238E27FC236}">
                <a16:creationId xmlns:a16="http://schemas.microsoft.com/office/drawing/2014/main" id="{8680EE7F-A48A-B99C-1F9B-06485E22F13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Clonage d’objet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(ennemis,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 documents</a:t>
            </a:r>
            <a:endParaRPr lang="fr-FR" dirty="0"/>
          </a:p>
        </p:txBody>
      </p:sp>
      <p:pic>
        <p:nvPicPr>
          <p:cNvPr id="3" name="Image 2">
            <a:extLst>
              <a:ext uri="{FF2B5EF4-FFF2-40B4-BE49-F238E27FC236}">
                <a16:creationId xmlns:a16="http://schemas.microsoft.com/office/drawing/2014/main" id="{631B4AE5-B127-70EF-6311-BD4918ADA259}"/>
              </a:ext>
            </a:extLst>
          </p:cNvPr>
          <p:cNvPicPr>
            <a:picLocks noChangeAspect="1"/>
          </p:cNvPicPr>
          <p:nvPr/>
        </p:nvPicPr>
        <p:blipFill>
          <a:blip r:embed="rId3"/>
          <a:stretch>
            <a:fillRect/>
          </a:stretch>
        </p:blipFill>
        <p:spPr>
          <a:xfrm>
            <a:off x="4985350" y="595314"/>
            <a:ext cx="3801811" cy="2160964"/>
          </a:xfrm>
          <a:prstGeom prst="rect">
            <a:avLst/>
          </a:prstGeom>
        </p:spPr>
      </p:pic>
      <p:pic>
        <p:nvPicPr>
          <p:cNvPr id="4" name="Image 3">
            <a:extLst>
              <a:ext uri="{FF2B5EF4-FFF2-40B4-BE49-F238E27FC236}">
                <a16:creationId xmlns:a16="http://schemas.microsoft.com/office/drawing/2014/main" id="{7DBAD770-CF89-6F73-F8A3-00E11A187481}"/>
              </a:ext>
            </a:extLst>
          </p:cNvPr>
          <p:cNvPicPr>
            <a:picLocks noChangeAspect="1"/>
          </p:cNvPicPr>
          <p:nvPr/>
        </p:nvPicPr>
        <p:blipFill>
          <a:blip r:embed="rId4"/>
          <a:stretch>
            <a:fillRect/>
          </a:stretch>
        </p:blipFill>
        <p:spPr>
          <a:xfrm>
            <a:off x="4907410" y="2857500"/>
            <a:ext cx="2594485" cy="2443976"/>
          </a:xfrm>
          <a:prstGeom prst="rect">
            <a:avLst/>
          </a:prstGeom>
        </p:spPr>
      </p:pic>
    </p:spTree>
    <p:extLst>
      <p:ext uri="{BB962C8B-B14F-4D97-AF65-F5344CB8AC3E}">
        <p14:creationId xmlns:p14="http://schemas.microsoft.com/office/powerpoint/2010/main" val="71827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373D7E9-8725-C903-90B4-6B84A8209CC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7D7B880-2234-D78F-2354-7684377371B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2/3 (UML)</a:t>
            </a:r>
          </a:p>
        </p:txBody>
      </p:sp>
      <p:pic>
        <p:nvPicPr>
          <p:cNvPr id="6" name="Image 5">
            <a:extLst>
              <a:ext uri="{FF2B5EF4-FFF2-40B4-BE49-F238E27FC236}">
                <a16:creationId xmlns:a16="http://schemas.microsoft.com/office/drawing/2014/main" id="{104A413C-584D-4004-3CDA-8B6D065EA04E}"/>
              </a:ext>
            </a:extLst>
          </p:cNvPr>
          <p:cNvPicPr>
            <a:picLocks noChangeAspect="1"/>
          </p:cNvPicPr>
          <p:nvPr/>
        </p:nvPicPr>
        <p:blipFill>
          <a:blip r:embed="rId3"/>
          <a:stretch>
            <a:fillRect/>
          </a:stretch>
        </p:blipFill>
        <p:spPr>
          <a:xfrm>
            <a:off x="1162557" y="802829"/>
            <a:ext cx="6629198" cy="4193315"/>
          </a:xfrm>
          <a:prstGeom prst="rect">
            <a:avLst/>
          </a:prstGeom>
        </p:spPr>
      </p:pic>
    </p:spTree>
    <p:extLst>
      <p:ext uri="{BB962C8B-B14F-4D97-AF65-F5344CB8AC3E}">
        <p14:creationId xmlns:p14="http://schemas.microsoft.com/office/powerpoint/2010/main" val="46625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AFF691F-DB48-0B51-60D8-9406F3D1108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ACDDD8A-4152-FB4C-44AB-DC89FEDA951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3/3</a:t>
            </a:r>
          </a:p>
        </p:txBody>
      </p:sp>
      <p:sp>
        <p:nvSpPr>
          <p:cNvPr id="5" name="Google Shape;229;g2aed57810c0_0_122">
            <a:extLst>
              <a:ext uri="{FF2B5EF4-FFF2-40B4-BE49-F238E27FC236}">
                <a16:creationId xmlns:a16="http://schemas.microsoft.com/office/drawing/2014/main" id="{8B4A8C43-FA25-4ED4-BE62-BE2AEA18994D}"/>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7" name="Image 6">
            <a:extLst>
              <a:ext uri="{FF2B5EF4-FFF2-40B4-BE49-F238E27FC236}">
                <a16:creationId xmlns:a16="http://schemas.microsoft.com/office/drawing/2014/main" id="{BE25C1BA-F593-776C-B992-A0B2A56C4732}"/>
              </a:ext>
            </a:extLst>
          </p:cNvPr>
          <p:cNvPicPr>
            <a:picLocks noChangeAspect="1"/>
          </p:cNvPicPr>
          <p:nvPr/>
        </p:nvPicPr>
        <p:blipFill>
          <a:blip r:embed="rId3"/>
          <a:stretch>
            <a:fillRect/>
          </a:stretch>
        </p:blipFill>
        <p:spPr>
          <a:xfrm>
            <a:off x="3100040" y="946598"/>
            <a:ext cx="3315435" cy="4525537"/>
          </a:xfrm>
          <a:prstGeom prst="rect">
            <a:avLst/>
          </a:prstGeom>
        </p:spPr>
      </p:pic>
    </p:spTree>
    <p:extLst>
      <p:ext uri="{BB962C8B-B14F-4D97-AF65-F5344CB8AC3E}">
        <p14:creationId xmlns:p14="http://schemas.microsoft.com/office/powerpoint/2010/main" val="3235892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ed57810c0_0_1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singleton</a:t>
            </a:r>
            <a:endParaRPr dirty="0"/>
          </a:p>
        </p:txBody>
      </p:sp>
      <p:sp>
        <p:nvSpPr>
          <p:cNvPr id="236" name="Google Shape;236;g2aed57810c0_0_1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2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Vous êtes engagé(e) comme développeur(</a:t>
            </a:r>
            <a:r>
              <a:rPr lang="fr-FR" sz="2100" kern="100" dirty="0" err="1">
                <a:effectLst/>
                <a:latin typeface="Calibri" panose="020F0502020204030204" pitchFamily="34" charset="0"/>
                <a:ea typeface="Calibri" panose="020F0502020204030204" pitchFamily="34" charset="0"/>
                <a:cs typeface="Times New Roman" panose="02020603050405020304" pitchFamily="18" charset="0"/>
              </a:rPr>
              <a:t>euse</a:t>
            </a: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pour construire un système de gestion pour un zoo virtuel. La direction de ce zoo souhaite avoir une application qui suit l'état général du zoo et qui permet de prendre des décisions en temps réel. Pour cela, le système devra avoir un point d'entrée unique qui centralise toutes les informations globales à propos du zoo, tel qu’un contrôleur principal. Ce contrôleur permettra de garantir que les informations sont cohérentes et à jour.</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Mission</a:t>
            </a:r>
          </a:p>
          <a:p>
            <a:pPr algn="just">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Votre mission est de concevoir et d'implémenter un pattern Singleton pour créer un contrôleur principal qui gère l'accès aux informations centralisées du zoo. Vous devez garantir qu'il n'existe qu'une seule instance de ce contrôleur à tout moment pour éviter des conflits de données et assurer la bonne gestion des ressources du zoo.</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2282C27F-0FE6-CC75-2958-79DC25835B77}"/>
              </a:ext>
            </a:extLst>
          </p:cNvPr>
          <p:cNvPicPr>
            <a:picLocks noChangeAspect="1"/>
          </p:cNvPicPr>
          <p:nvPr/>
        </p:nvPicPr>
        <p:blipFill>
          <a:blip r:embed="rId3"/>
          <a:stretch>
            <a:fillRect/>
          </a:stretch>
        </p:blipFill>
        <p:spPr>
          <a:xfrm>
            <a:off x="6530973" y="140568"/>
            <a:ext cx="873331" cy="10934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49C459-1D56-5152-EFC2-679062A0BBEB}"/>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C364AD73-08DB-6EBC-E86A-A4D08B435D2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a:t>
            </a:r>
            <a:r>
              <a:rPr lang="fr-FR" dirty="0" err="1"/>
              <a:t>factory</a:t>
            </a:r>
            <a:endParaRPr dirty="0"/>
          </a:p>
        </p:txBody>
      </p:sp>
      <p:sp>
        <p:nvSpPr>
          <p:cNvPr id="236" name="Google Shape;236;g2aed57810c0_0_104">
            <a:extLst>
              <a:ext uri="{FF2B5EF4-FFF2-40B4-BE49-F238E27FC236}">
                <a16:creationId xmlns:a16="http://schemas.microsoft.com/office/drawing/2014/main" id="{AF80BA33-EB68-260E-EB68-1EF161ABB2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19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Vous avez été embauché par une organisation secrète spécialisée dans la gestion et l'étude des créatures mythiques. Vos nouvelles responsabilités incluent la conception et le développement d'une application qui gère différentes créatures mythiques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cette tâche, vous devez créer un système qui peut générer différentes créatures mythiques sur la base de demandes spécifiques. Chaque créature a des caractéristiques propres, et de nouvelles créatures peuvent être ajoutées au système sans modification majeure du code existant.</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Implémenter une application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créer et gérer des créatures mythiques.</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DA931F30-EBBA-3CE6-8B14-777A582EB255}"/>
              </a:ext>
            </a:extLst>
          </p:cNvPr>
          <p:cNvPicPr>
            <a:picLocks noChangeAspect="1"/>
          </p:cNvPicPr>
          <p:nvPr/>
        </p:nvPicPr>
        <p:blipFill>
          <a:blip r:embed="rId3"/>
          <a:stretch>
            <a:fillRect/>
          </a:stretch>
        </p:blipFill>
        <p:spPr>
          <a:xfrm>
            <a:off x="6791624" y="81776"/>
            <a:ext cx="990197" cy="1115622"/>
          </a:xfrm>
          <a:prstGeom prst="rect">
            <a:avLst/>
          </a:prstGeom>
        </p:spPr>
      </p:pic>
    </p:spTree>
    <p:extLst>
      <p:ext uri="{BB962C8B-B14F-4D97-AF65-F5344CB8AC3E}">
        <p14:creationId xmlns:p14="http://schemas.microsoft.com/office/powerpoint/2010/main" val="345103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aed57810c0_0_27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groupe M2I</a:t>
            </a:r>
            <a:endParaRPr/>
          </a:p>
        </p:txBody>
      </p:sp>
      <p:sp>
        <p:nvSpPr>
          <p:cNvPr id="96" name="Google Shape;96;g2aed57810c0_0_27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groupe M2i est leader de la formation IT, Digital et Management en France depuis plus de 35 ans.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L’engagement pour la qualité en étant certifié </a:t>
            </a:r>
            <a:r>
              <a:rPr lang="fr-FR" dirty="0" err="1">
                <a:solidFill>
                  <a:srgbClr val="222222"/>
                </a:solidFill>
                <a:highlight>
                  <a:srgbClr val="FFFFFF"/>
                </a:highlight>
                <a:latin typeface="Arial"/>
                <a:ea typeface="Arial"/>
                <a:cs typeface="Arial"/>
                <a:sym typeface="Arial"/>
              </a:rPr>
              <a:t>Qualiopi</a:t>
            </a:r>
            <a:r>
              <a:rPr lang="fr-FR" dirty="0">
                <a:solidFill>
                  <a:srgbClr val="222222"/>
                </a:solidFill>
                <a:highlight>
                  <a:srgbClr val="FFFFFF"/>
                </a:highlight>
                <a:latin typeface="Arial"/>
                <a:ea typeface="Arial"/>
                <a:cs typeface="Arial"/>
                <a:sym typeface="Arial"/>
              </a:rPr>
              <a:t> et </a:t>
            </a:r>
            <a:r>
              <a:rPr lang="fr-FR" dirty="0" err="1">
                <a:solidFill>
                  <a:srgbClr val="222222"/>
                </a:solidFill>
                <a:highlight>
                  <a:srgbClr val="FFFFFF"/>
                </a:highlight>
                <a:latin typeface="Arial"/>
                <a:ea typeface="Arial"/>
                <a:cs typeface="Arial"/>
                <a:sym typeface="Arial"/>
              </a:rPr>
              <a:t>Datadock</a:t>
            </a:r>
            <a:r>
              <a:rPr lang="fr-FR"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Plus de 300 collaborateurs dédiés à la montée en compétences de votre capital humain.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catalogue M2I : </a:t>
            </a:r>
            <a:r>
              <a:rPr lang="fr-FR" u="sng" dirty="0">
                <a:solidFill>
                  <a:schemeClr val="hlink"/>
                </a:solidFill>
                <a:highlight>
                  <a:srgbClr val="FFFFFF"/>
                </a:highlight>
                <a:latin typeface="Arial"/>
                <a:ea typeface="Arial"/>
                <a:cs typeface="Arial"/>
                <a:sym typeface="Arial"/>
                <a:hlinkClick r:id="rId3"/>
              </a:rPr>
              <a:t>https://www.m2iformation.fr/catalogues/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Engagement vers la féminisation du numérique : </a:t>
            </a:r>
            <a:r>
              <a:rPr lang="fr-FR" u="sng" dirty="0">
                <a:solidFill>
                  <a:schemeClr val="hlink"/>
                </a:solidFill>
                <a:highlight>
                  <a:srgbClr val="FFFFFF"/>
                </a:highlight>
                <a:latin typeface="Arial"/>
                <a:ea typeface="Arial"/>
                <a:cs typeface="Arial"/>
                <a:sym typeface="Arial"/>
                <a:hlinkClick r:id="rId4"/>
              </a:rPr>
              <a:t>https://www.m2iformation.fr/numerique-au-feminin/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La démarche qualité : </a:t>
            </a:r>
            <a:r>
              <a:rPr lang="fr-FR" u="sng" dirty="0">
                <a:solidFill>
                  <a:schemeClr val="hlink"/>
                </a:solidFill>
                <a:highlight>
                  <a:srgbClr val="FFFFFF"/>
                </a:highlight>
                <a:latin typeface="Arial"/>
                <a:ea typeface="Arial"/>
                <a:cs typeface="Arial"/>
                <a:sym typeface="Arial"/>
                <a:hlinkClick r:id="rId5"/>
              </a:rPr>
              <a:t>https://www.m2iformation.fr/demarche-qualite/</a:t>
            </a: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r>
              <a:rPr lang="fr-FR" sz="1400" i="1" dirty="0">
                <a:solidFill>
                  <a:schemeClr val="bg1">
                    <a:lumMod val="75000"/>
                  </a:schemeClr>
                </a:solidFill>
                <a:highlight>
                  <a:srgbClr val="FFFFFF"/>
                </a:highlight>
                <a:latin typeface="Arial"/>
                <a:ea typeface="Arial"/>
                <a:cs typeface="Arial"/>
                <a:sym typeface="Arial"/>
              </a:rPr>
              <a:t>Sans vous transformer en commercial M2I, prendre 2mn pour présenter ce slide et le slide précédent contribue en tant que formateur à présenter une image positive et valorisante de M2I. Vous n’avez pas à argumenter sur ces slides, vous pouvez les lire rapidement et suggérer aux stagiaires de cliquer sur les liens s’ils veulent en savoir plus sur M2I.</a:t>
            </a:r>
            <a:endParaRPr sz="1400" i="1" dirty="0">
              <a:solidFill>
                <a:schemeClr val="bg1">
                  <a:lumMod val="75000"/>
                </a:schemeClr>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B70EEDF-20A9-A47E-C2DD-ABF9EE532078}"/>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1C022DFB-8B69-569A-A7F8-787629B7C10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prototype</a:t>
            </a:r>
            <a:endParaRPr dirty="0"/>
          </a:p>
        </p:txBody>
      </p:sp>
      <p:sp>
        <p:nvSpPr>
          <p:cNvPr id="236" name="Google Shape;236;g2aed57810c0_0_104">
            <a:extLst>
              <a:ext uri="{FF2B5EF4-FFF2-40B4-BE49-F238E27FC236}">
                <a16:creationId xmlns:a16="http://schemas.microsoft.com/office/drawing/2014/main" id="{FD351A6A-1725-892C-1F59-6023E39A4BC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34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Dans cet exercice, vous allez concevoir une application JavaScript qui utilise le pattern Prototype pour cloner des super-héros. Vous faites partie d'une équipe de développeurs travaillant pour une agence de super-héros fictive. Votre mission est de créer un système qui permet de cloner rapidement des super-héros déjà existants afin de réagir efficacement à des menaces urgentes.</a:t>
            </a:r>
          </a:p>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L'agence de super-héros dispose d'un ensemble de super-héros dotés de pouvoirs variés. Chaque super-héros a les caractéristiques suivantes :</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Nom</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Le nom du super-héros.</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Pouvoirs</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Une liste de pouvoirs (par exemple, vol, super-force, invisibilité).</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Expérience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Années d'expérience dans le combat contre le crime.</a:t>
            </a:r>
          </a:p>
          <a:p>
            <a:pPr marL="457200" lvl="1" indent="0">
              <a:lnSpc>
                <a:spcPct val="107000"/>
              </a:lnSpc>
              <a:spcAft>
                <a:spcPts val="800"/>
              </a:spcAft>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Équipe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Nom de l'équipe à laquelle le super-héros appartient.</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L'objectif est de créer une application qui permet de :</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Créer des instances de super-héros.</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Cloner ces super-héros pour créer de nouveaux super-héros disposant des mêmes caractéristiques (nom, pouvoirs, expérience, équipe).</a:t>
            </a:r>
          </a:p>
          <a:p>
            <a:pPr marL="457200" lvl="1" indent="0">
              <a:lnSpc>
                <a:spcPct val="107000"/>
              </a:lnSpc>
              <a:spcAft>
                <a:spcPts val="800"/>
              </a:spcAft>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Modifier certaines propriétés si nécessaire après le clonage (par exemple, le nom ou l'équipe du super-héros).</a:t>
            </a:r>
            <a:endParaRPr sz="4000"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B3B5C73C-3F12-6E57-09BF-92DA2768D65F}"/>
              </a:ext>
            </a:extLst>
          </p:cNvPr>
          <p:cNvPicPr>
            <a:picLocks noChangeAspect="1"/>
          </p:cNvPicPr>
          <p:nvPr/>
        </p:nvPicPr>
        <p:blipFill>
          <a:blip r:embed="rId3"/>
          <a:stretch>
            <a:fillRect/>
          </a:stretch>
        </p:blipFill>
        <p:spPr>
          <a:xfrm>
            <a:off x="7371211" y="284811"/>
            <a:ext cx="524122" cy="661787"/>
          </a:xfrm>
          <a:prstGeom prst="rect">
            <a:avLst/>
          </a:prstGeom>
        </p:spPr>
      </p:pic>
    </p:spTree>
    <p:extLst>
      <p:ext uri="{BB962C8B-B14F-4D97-AF65-F5344CB8AC3E}">
        <p14:creationId xmlns:p14="http://schemas.microsoft.com/office/powerpoint/2010/main" val="416954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ed57810c0_0_11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ce qu’il faut retenir</a:t>
            </a:r>
            <a:endParaRPr dirty="0"/>
          </a:p>
        </p:txBody>
      </p:sp>
      <p:sp>
        <p:nvSpPr>
          <p:cNvPr id="243" name="Google Shape;243;g2aed57810c0_0_11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Singleton</a:t>
            </a:r>
          </a:p>
          <a:p>
            <a:pPr lvl="1" indent="-342900">
              <a:spcBef>
                <a:spcPts val="360"/>
              </a:spcBef>
              <a:buSzPts val="1800"/>
              <a:buChar char="●"/>
            </a:pPr>
            <a:r>
              <a:rPr lang="fr-FR" dirty="0"/>
              <a:t>Instance unique</a:t>
            </a:r>
          </a:p>
          <a:p>
            <a:pPr lvl="1" indent="-342900">
              <a:spcBef>
                <a:spcPts val="360"/>
              </a:spcBef>
              <a:buSzPts val="1800"/>
              <a:buChar char="●"/>
            </a:pPr>
            <a:r>
              <a:rPr lang="fr-FR" dirty="0" err="1"/>
              <a:t>Acces</a:t>
            </a:r>
            <a:r>
              <a:rPr lang="fr-FR" dirty="0"/>
              <a:t> global</a:t>
            </a:r>
          </a:p>
          <a:p>
            <a:pPr lvl="1" indent="-342900">
              <a:spcBef>
                <a:spcPts val="360"/>
              </a:spcBef>
              <a:buSzPts val="1800"/>
              <a:buChar char="●"/>
            </a:pPr>
            <a:r>
              <a:rPr lang="fr-FR" dirty="0"/>
              <a:t>Contrôle d’instance</a:t>
            </a:r>
          </a:p>
          <a:p>
            <a:pPr indent="-342900">
              <a:buChar char="●"/>
            </a:pPr>
            <a:r>
              <a:rPr lang="fr-FR" dirty="0" err="1"/>
              <a:t>Factory</a:t>
            </a:r>
            <a:endParaRPr lang="fr-FR" dirty="0"/>
          </a:p>
          <a:p>
            <a:pPr lvl="1" indent="-342900">
              <a:buChar char="●"/>
            </a:pPr>
            <a:r>
              <a:rPr lang="fr-FR" dirty="0"/>
              <a:t>Encapsulation création objets</a:t>
            </a:r>
          </a:p>
          <a:p>
            <a:pPr lvl="1" indent="-342900">
              <a:buChar char="●"/>
            </a:pPr>
            <a:r>
              <a:rPr lang="fr-FR" dirty="0"/>
              <a:t>Interface commune</a:t>
            </a:r>
          </a:p>
          <a:p>
            <a:pPr lvl="1" indent="-342900">
              <a:buChar char="●"/>
            </a:pPr>
            <a:r>
              <a:rPr lang="fr-FR" dirty="0"/>
              <a:t>Flexibilité</a:t>
            </a:r>
          </a:p>
          <a:p>
            <a:pPr indent="-342900">
              <a:buChar char="●"/>
            </a:pPr>
            <a:r>
              <a:rPr lang="fr-FR" dirty="0"/>
              <a:t>Builder</a:t>
            </a:r>
          </a:p>
          <a:p>
            <a:pPr lvl="1" indent="-342900">
              <a:buChar char="●"/>
            </a:pPr>
            <a:r>
              <a:rPr lang="fr-FR" dirty="0"/>
              <a:t>Construction étape par étape</a:t>
            </a:r>
          </a:p>
          <a:p>
            <a:pPr lvl="1" indent="-342900">
              <a:buChar char="●"/>
            </a:pPr>
            <a:r>
              <a:rPr lang="fr-FR" dirty="0"/>
              <a:t>Complexité réduite</a:t>
            </a:r>
          </a:p>
          <a:p>
            <a:pPr lvl="1" indent="-342900">
              <a:buChar char="●"/>
            </a:pPr>
            <a:r>
              <a:rPr lang="fr-FR" dirty="0"/>
              <a:t>Indépendance des représentations</a:t>
            </a:r>
          </a:p>
          <a:p>
            <a:pPr indent="-342900">
              <a:buChar char="●"/>
            </a:pPr>
            <a:r>
              <a:rPr lang="fr-FR" dirty="0"/>
              <a:t>Prototype</a:t>
            </a:r>
          </a:p>
          <a:p>
            <a:pPr lvl="1" indent="-342900">
              <a:buChar char="●"/>
            </a:pPr>
            <a:r>
              <a:rPr lang="fr-FR" dirty="0"/>
              <a:t>Clonage objets</a:t>
            </a:r>
          </a:p>
          <a:p>
            <a:pPr lvl="1" indent="-342900">
              <a:buChar char="●"/>
            </a:pPr>
            <a:r>
              <a:rPr lang="fr-FR" dirty="0"/>
              <a:t>Performances</a:t>
            </a:r>
          </a:p>
          <a:p>
            <a:pPr lvl="1" indent="-342900">
              <a:buChar char="●"/>
            </a:pPr>
            <a:r>
              <a:rPr lang="fr-FR" dirty="0"/>
              <a:t>Variabilité flexible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ed57810c0_0_12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bonnes pratiques</a:t>
            </a:r>
            <a:endParaRPr dirty="0"/>
          </a:p>
        </p:txBody>
      </p:sp>
      <p:sp>
        <p:nvSpPr>
          <p:cNvPr id="250" name="Google Shape;250;g2aed57810c0_0_12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Un développeur doit immédiatement comprendre quel pattern a été utilisé, notamment avec un bon nommage.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Ne pas abuser des designs patterns, parler avec les autres développeurs si possible pour déterminer si c’est pertinent ou non.</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d57810c0_0_13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les conseils du formateur</a:t>
            </a:r>
            <a:endParaRPr dirty="0"/>
          </a:p>
        </p:txBody>
      </p:sp>
      <p:sp>
        <p:nvSpPr>
          <p:cNvPr id="257" name="Google Shape;257;g2aed57810c0_0_13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Simplicité avant tout</a:t>
            </a:r>
          </a:p>
          <a:p>
            <a:pPr marL="114300" lvl="0" indent="0" algn="l" rtl="0">
              <a:spcBef>
                <a:spcPts val="360"/>
              </a:spcBef>
              <a:spcAft>
                <a:spcPts val="0"/>
              </a:spcAft>
              <a:buSzPts val="1800"/>
            </a:pPr>
            <a:endParaRPr lang="fr-FR" dirty="0"/>
          </a:p>
          <a:p>
            <a:pPr marL="457200" lvl="0" indent="-342900" algn="l" rtl="0">
              <a:spcBef>
                <a:spcPts val="360"/>
              </a:spcBef>
              <a:spcAft>
                <a:spcPts val="0"/>
              </a:spcAft>
              <a:buSzPts val="1800"/>
              <a:buChar char="●"/>
            </a:pPr>
            <a:r>
              <a:rPr lang="fr-FR" dirty="0"/>
              <a:t>Évolution progressive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Voir les designs patterns comme des </a:t>
            </a:r>
            <a:r>
              <a:rPr lang="fr-FR" b="1" dirty="0"/>
              <a:t>outils</a:t>
            </a:r>
            <a:r>
              <a:rPr lang="fr-FR" dirty="0"/>
              <a:t> et pas des prescriptions</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114300" lvl="0" indent="0" algn="l" rtl="0">
              <a:spcBef>
                <a:spcPts val="360"/>
              </a:spcBef>
              <a:spcAft>
                <a:spcPts val="0"/>
              </a:spcAft>
              <a:buSzPts val="1800"/>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aed57810c0_0_14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2 : Patterns créateurs </a:t>
            </a:r>
            <a:endParaRPr dirty="0"/>
          </a:p>
        </p:txBody>
      </p:sp>
      <p:sp>
        <p:nvSpPr>
          <p:cNvPr id="264" name="Google Shape;264;g2aed57810c0_0_14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2 : Patterns créateurs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t>Je laisse ce slide pour ne pas oublier mon commit même si je suis pris dans ma formation. Les stagiaires y verront un cours structuré avec un ensemble de slides pour le chapitre 1 et un commit qui porte le même nom à la fin du chapitre.</a:t>
            </a:r>
            <a:endParaRPr sz="1400" i="1" dirty="0"/>
          </a:p>
          <a:p>
            <a:pPr marL="0" lvl="0" indent="0" algn="l" rtl="0">
              <a:spcBef>
                <a:spcPts val="360"/>
              </a:spcBef>
              <a:spcAft>
                <a:spcPts val="0"/>
              </a:spcAft>
              <a:buClr>
                <a:schemeClr val="dk1"/>
              </a:buClr>
              <a:buSzPts val="1100"/>
              <a:buFont typeface="Arial"/>
              <a:buNone/>
            </a:pPr>
            <a:r>
              <a:rPr lang="fr-FR" sz="1400" i="1" dirty="0"/>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p>
          <a:p>
            <a:pPr marL="0" lvl="0" indent="0" algn="l" rtl="0">
              <a:spcBef>
                <a:spcPts val="36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aed57810c0_0_167"/>
          <p:cNvSpPr txBox="1">
            <a:spLocks noGrp="1"/>
          </p:cNvSpPr>
          <p:nvPr>
            <p:ph type="title"/>
          </p:nvPr>
        </p:nvSpPr>
        <p:spPr>
          <a:xfrm>
            <a:off x="1380600" y="2315700"/>
            <a:ext cx="6382800" cy="541800"/>
          </a:xfrm>
          <a:prstGeom prst="rect">
            <a:avLst/>
          </a:prstGeom>
        </p:spPr>
        <p:txBody>
          <a:bodyPr spcFirstLastPara="1" wrap="square" lIns="91425" tIns="45700" rIns="91425" bIns="45700" anchor="t" anchorCtr="0">
            <a:normAutofit fontScale="90000"/>
          </a:bodyPr>
          <a:lstStyle/>
          <a:p>
            <a:r>
              <a:rPr lang="fr-FR" dirty="0"/>
              <a:t>Chapitre 3 : Les anti-patterns</a:t>
            </a:r>
            <a:br>
              <a:rPr lang="fr-FR" dirty="0"/>
            </a:br>
            <a:br>
              <a:rPr lang="fr-FR" dirty="0"/>
            </a:b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ed57810c0_0_17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singleton</a:t>
            </a:r>
            <a:endParaRPr dirty="0"/>
          </a:p>
        </p:txBody>
      </p:sp>
      <p:sp>
        <p:nvSpPr>
          <p:cNvPr id="277" name="Google Shape;277;g2aed57810c0_0_17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Utilisation abusive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Problème de testabilité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Couplage fort</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0146381-35B7-FBF2-A816-19F4E6C9731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E85DCDBF-4CD7-92A0-FC0E-9C30076A43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modèle anémique</a:t>
            </a:r>
            <a:endParaRPr dirty="0"/>
          </a:p>
        </p:txBody>
      </p:sp>
      <p:sp>
        <p:nvSpPr>
          <p:cNvPr id="277" name="Google Shape;277;g2aed57810c0_0_174">
            <a:extLst>
              <a:ext uri="{FF2B5EF4-FFF2-40B4-BE49-F238E27FC236}">
                <a16:creationId xmlns:a16="http://schemas.microsoft.com/office/drawing/2014/main" id="{27D00764-1C91-A2F0-3BC9-49E054A7216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Richesse versus pauvreté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Absence de logique métier</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Structuration des données</a:t>
            </a:r>
            <a:endParaRPr dirty="0"/>
          </a:p>
        </p:txBody>
      </p:sp>
    </p:spTree>
    <p:extLst>
      <p:ext uri="{BB962C8B-B14F-4D97-AF65-F5344CB8AC3E}">
        <p14:creationId xmlns:p14="http://schemas.microsoft.com/office/powerpoint/2010/main" val="2449439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ed57810c0_0_1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Les anti-patterns : exercice</a:t>
            </a:r>
          </a:p>
        </p:txBody>
      </p:sp>
      <p:pic>
        <p:nvPicPr>
          <p:cNvPr id="3" name="Image 2">
            <a:extLst>
              <a:ext uri="{FF2B5EF4-FFF2-40B4-BE49-F238E27FC236}">
                <a16:creationId xmlns:a16="http://schemas.microsoft.com/office/drawing/2014/main" id="{4C8FFC72-E360-94D3-58F7-08AC7D02CA31}"/>
              </a:ext>
            </a:extLst>
          </p:cNvPr>
          <p:cNvPicPr>
            <a:picLocks noChangeAspect="1"/>
          </p:cNvPicPr>
          <p:nvPr/>
        </p:nvPicPr>
        <p:blipFill>
          <a:blip r:embed="rId3"/>
          <a:stretch>
            <a:fillRect/>
          </a:stretch>
        </p:blipFill>
        <p:spPr>
          <a:xfrm>
            <a:off x="564995" y="961924"/>
            <a:ext cx="7246809" cy="45369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d57810c0_0_1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ce qu’il faut retenir</a:t>
            </a:r>
            <a:endParaRPr dirty="0"/>
          </a:p>
        </p:txBody>
      </p:sp>
      <p:sp>
        <p:nvSpPr>
          <p:cNvPr id="291" name="Google Shape;291;g2aed57810c0_0_1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Complexité accrue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Coûts de maintenance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Réduction de la qualité du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aed57810c0_0_1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Horaire et convocations</a:t>
            </a:r>
            <a:endParaRPr/>
          </a:p>
        </p:txBody>
      </p:sp>
      <p:sp>
        <p:nvSpPr>
          <p:cNvPr id="103" name="Google Shape;103;g2aed57810c0_0_1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9h - 17h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le matin (</a:t>
            </a:r>
            <a:r>
              <a:rPr lang="fr-FR" dirty="0" err="1"/>
              <a:t>alarm</a:t>
            </a:r>
            <a:r>
              <a:rPr lang="fr-FR" dirty="0"/>
              <a:t>)</a:t>
            </a:r>
            <a:endParaRPr dirty="0"/>
          </a:p>
          <a:p>
            <a:pPr marL="457200" lvl="0" indent="-342900" algn="l" rtl="0">
              <a:spcBef>
                <a:spcPts val="0"/>
              </a:spcBef>
              <a:spcAft>
                <a:spcPts val="0"/>
              </a:spcAft>
              <a:buSzPts val="1800"/>
              <a:buChar char="●"/>
            </a:pPr>
            <a:r>
              <a:rPr lang="fr-FR" dirty="0"/>
              <a:t>1h de pause déjeuner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l’après midi (</a:t>
            </a:r>
            <a:r>
              <a:rPr lang="fr-FR" dirty="0" err="1"/>
              <a:t>alarm</a:t>
            </a:r>
            <a:r>
              <a:rPr lang="fr-FR" dirty="0"/>
              <a:t>)</a:t>
            </a:r>
            <a:endParaRPr dirty="0"/>
          </a:p>
          <a:p>
            <a:pPr marL="457200" lvl="0" indent="-342900" algn="l" rtl="0">
              <a:spcBef>
                <a:spcPts val="0"/>
              </a:spcBef>
              <a:spcAft>
                <a:spcPts val="0"/>
              </a:spcAft>
              <a:buSzPts val="1800"/>
              <a:buChar char="●"/>
            </a:pPr>
            <a:r>
              <a:rPr lang="fr-FR" dirty="0"/>
              <a:t>Dernier jour à 16h30 (si le plan de cours est terminé uniquement)</a:t>
            </a:r>
            <a:endParaRPr dirty="0"/>
          </a:p>
          <a:p>
            <a:pPr marL="457200" lvl="0" indent="-342900" algn="l" rtl="0">
              <a:spcBef>
                <a:spcPts val="0"/>
              </a:spcBef>
              <a:spcAft>
                <a:spcPts val="0"/>
              </a:spcAft>
              <a:buSzPts val="1800"/>
              <a:buChar char="●"/>
            </a:pPr>
            <a:r>
              <a:rPr lang="fr-FR" dirty="0"/>
              <a:t>Y a t’il des passages de certifications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sz="1400" i="1" dirty="0">
              <a:solidFill>
                <a:schemeClr val="bg1">
                  <a:lumMod val="7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aed57810c0_0_1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bonnes pratiques</a:t>
            </a:r>
            <a:endParaRPr dirty="0"/>
          </a:p>
        </p:txBody>
      </p:sp>
      <p:sp>
        <p:nvSpPr>
          <p:cNvPr id="298" name="Google Shape;298;g2aed57810c0_0_1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Revue de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Modèles éprouvés</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ed57810c0_0_1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les conseils du formateur</a:t>
            </a:r>
            <a:endParaRPr dirty="0"/>
          </a:p>
        </p:txBody>
      </p:sp>
      <p:sp>
        <p:nvSpPr>
          <p:cNvPr id="305" name="Google Shape;305;g2aed57810c0_0_19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Utiliser un design pattern n’est pas forcement une bonne idée.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Discuter avec d’autres développeurs avant d’en implémenter un.</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ed57810c0_0_2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3 Les anti-patterns </a:t>
            </a:r>
            <a:endParaRPr dirty="0"/>
          </a:p>
        </p:txBody>
      </p:sp>
      <p:sp>
        <p:nvSpPr>
          <p:cNvPr id="312" name="Google Shape;312;g2aed57810c0_0_2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3 : Les anti-patterns”</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36D9DC0-D668-9063-E96C-3FC615FA684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CF80600F-9EF1-18A6-EA2F-44C46075E076}"/>
              </a:ext>
            </a:extLst>
          </p:cNvPr>
          <p:cNvSpPr txBox="1">
            <a:spLocks noGrp="1"/>
          </p:cNvSpPr>
          <p:nvPr>
            <p:ph type="title"/>
          </p:nvPr>
        </p:nvSpPr>
        <p:spPr>
          <a:xfrm>
            <a:off x="1319491" y="2384683"/>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4 : Patterns de structuration (structuraux)</a:t>
            </a:r>
            <a:endParaRPr dirty="0"/>
          </a:p>
        </p:txBody>
      </p:sp>
    </p:spTree>
    <p:extLst>
      <p:ext uri="{BB962C8B-B14F-4D97-AF65-F5344CB8AC3E}">
        <p14:creationId xmlns:p14="http://schemas.microsoft.com/office/powerpoint/2010/main" val="328539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4CBCFA9-4DEB-1A5D-297A-0A7D56FB90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12F20C6-8DDE-ADA6-B09A-DE30E647940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1/3</a:t>
            </a:r>
          </a:p>
        </p:txBody>
      </p:sp>
      <p:sp>
        <p:nvSpPr>
          <p:cNvPr id="229" name="Google Shape;229;g2aed57810c0_0_122">
            <a:extLst>
              <a:ext uri="{FF2B5EF4-FFF2-40B4-BE49-F238E27FC236}">
                <a16:creationId xmlns:a16="http://schemas.microsoft.com/office/drawing/2014/main" id="{BEEBAD93-816A-ED7A-35B9-69A4F7D7C5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Incompatibilité d’interfaces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Intégration de classes existantes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Migration d’applications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Utilisation de bibliothèques tierces</a:t>
            </a:r>
            <a:endParaRPr lang="fr-FR" dirty="0"/>
          </a:p>
        </p:txBody>
      </p:sp>
      <p:pic>
        <p:nvPicPr>
          <p:cNvPr id="7" name="Image 6">
            <a:extLst>
              <a:ext uri="{FF2B5EF4-FFF2-40B4-BE49-F238E27FC236}">
                <a16:creationId xmlns:a16="http://schemas.microsoft.com/office/drawing/2014/main" id="{F223EE57-CC1D-7C3E-1F59-9E1712CC243C}"/>
              </a:ext>
            </a:extLst>
          </p:cNvPr>
          <p:cNvPicPr>
            <a:picLocks noChangeAspect="1"/>
          </p:cNvPicPr>
          <p:nvPr/>
        </p:nvPicPr>
        <p:blipFill>
          <a:blip r:embed="rId3"/>
          <a:stretch>
            <a:fillRect/>
          </a:stretch>
        </p:blipFill>
        <p:spPr>
          <a:xfrm>
            <a:off x="3979491" y="1605775"/>
            <a:ext cx="4860159" cy="3130029"/>
          </a:xfrm>
          <a:prstGeom prst="rect">
            <a:avLst/>
          </a:prstGeom>
        </p:spPr>
      </p:pic>
    </p:spTree>
    <p:extLst>
      <p:ext uri="{BB962C8B-B14F-4D97-AF65-F5344CB8AC3E}">
        <p14:creationId xmlns:p14="http://schemas.microsoft.com/office/powerpoint/2010/main" val="2212883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9EE60A-3246-FCAC-A07C-FF891754A54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84B0AE-FA2A-B77D-FF2A-6A98D022A2B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2/3</a:t>
            </a:r>
          </a:p>
        </p:txBody>
      </p:sp>
      <p:pic>
        <p:nvPicPr>
          <p:cNvPr id="3" name="Image 2">
            <a:extLst>
              <a:ext uri="{FF2B5EF4-FFF2-40B4-BE49-F238E27FC236}">
                <a16:creationId xmlns:a16="http://schemas.microsoft.com/office/drawing/2014/main" id="{A9221A10-D2E5-42AC-DB0D-01C6FE4888DD}"/>
              </a:ext>
            </a:extLst>
          </p:cNvPr>
          <p:cNvPicPr>
            <a:picLocks noChangeAspect="1"/>
          </p:cNvPicPr>
          <p:nvPr/>
        </p:nvPicPr>
        <p:blipFill>
          <a:blip r:embed="rId3"/>
          <a:stretch>
            <a:fillRect/>
          </a:stretch>
        </p:blipFill>
        <p:spPr>
          <a:xfrm>
            <a:off x="979814" y="1318998"/>
            <a:ext cx="6411220" cy="3077004"/>
          </a:xfrm>
          <a:prstGeom prst="rect">
            <a:avLst/>
          </a:prstGeom>
        </p:spPr>
      </p:pic>
    </p:spTree>
    <p:extLst>
      <p:ext uri="{BB962C8B-B14F-4D97-AF65-F5344CB8AC3E}">
        <p14:creationId xmlns:p14="http://schemas.microsoft.com/office/powerpoint/2010/main" val="2725706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1E92E8E-92B2-918B-8331-02995F8DA8F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10E6F2C-885E-075C-9CDF-D9C579395D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3/3</a:t>
            </a:r>
          </a:p>
        </p:txBody>
      </p:sp>
      <p:pic>
        <p:nvPicPr>
          <p:cNvPr id="3" name="Image 2">
            <a:extLst>
              <a:ext uri="{FF2B5EF4-FFF2-40B4-BE49-F238E27FC236}">
                <a16:creationId xmlns:a16="http://schemas.microsoft.com/office/drawing/2014/main" id="{E26F3E49-4E85-72C8-BB7D-56789D4C67B1}"/>
              </a:ext>
            </a:extLst>
          </p:cNvPr>
          <p:cNvPicPr>
            <a:picLocks noChangeAspect="1"/>
          </p:cNvPicPr>
          <p:nvPr/>
        </p:nvPicPr>
        <p:blipFill>
          <a:blip r:embed="rId3"/>
          <a:stretch>
            <a:fillRect/>
          </a:stretch>
        </p:blipFill>
        <p:spPr>
          <a:xfrm>
            <a:off x="1890751" y="651357"/>
            <a:ext cx="4562088" cy="5132349"/>
          </a:xfrm>
          <a:prstGeom prst="rect">
            <a:avLst/>
          </a:prstGeom>
        </p:spPr>
      </p:pic>
    </p:spTree>
    <p:extLst>
      <p:ext uri="{BB962C8B-B14F-4D97-AF65-F5344CB8AC3E}">
        <p14:creationId xmlns:p14="http://schemas.microsoft.com/office/powerpoint/2010/main" val="852665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1F8606-48AE-0905-CBA9-4A680DFF0A0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67AB7E2-243F-708D-797E-DE62625C6A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1/3</a:t>
            </a:r>
          </a:p>
        </p:txBody>
      </p:sp>
      <p:sp>
        <p:nvSpPr>
          <p:cNvPr id="229" name="Google Shape;229;g2aed57810c0_0_122">
            <a:extLst>
              <a:ext uri="{FF2B5EF4-FFF2-40B4-BE49-F238E27FC236}">
                <a16:creationId xmlns:a16="http://schemas.microsoft.com/office/drawing/2014/main" id="{813CE210-5822-E5AF-225A-ADDD28A18274}"/>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Abstraction / Implémentation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 explosion des classes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Facilité l’évolutivité</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adaptable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Prise en charge de plusieurs plateformes</a:t>
            </a:r>
            <a:endParaRPr lang="fr-FR" dirty="0"/>
          </a:p>
        </p:txBody>
      </p:sp>
      <p:pic>
        <p:nvPicPr>
          <p:cNvPr id="3" name="Image 2">
            <a:extLst>
              <a:ext uri="{FF2B5EF4-FFF2-40B4-BE49-F238E27FC236}">
                <a16:creationId xmlns:a16="http://schemas.microsoft.com/office/drawing/2014/main" id="{F984C246-370F-A7E3-EAAA-30C1773A492E}"/>
              </a:ext>
            </a:extLst>
          </p:cNvPr>
          <p:cNvPicPr>
            <a:picLocks noChangeAspect="1"/>
          </p:cNvPicPr>
          <p:nvPr/>
        </p:nvPicPr>
        <p:blipFill>
          <a:blip r:embed="rId3"/>
          <a:stretch>
            <a:fillRect/>
          </a:stretch>
        </p:blipFill>
        <p:spPr>
          <a:xfrm>
            <a:off x="5702922" y="706587"/>
            <a:ext cx="3054952" cy="2353715"/>
          </a:xfrm>
          <a:prstGeom prst="rect">
            <a:avLst/>
          </a:prstGeom>
        </p:spPr>
      </p:pic>
      <p:pic>
        <p:nvPicPr>
          <p:cNvPr id="5" name="Image 4">
            <a:extLst>
              <a:ext uri="{FF2B5EF4-FFF2-40B4-BE49-F238E27FC236}">
                <a16:creationId xmlns:a16="http://schemas.microsoft.com/office/drawing/2014/main" id="{B1474BB1-7DBA-5395-4BF5-FB5C1FC5E940}"/>
              </a:ext>
            </a:extLst>
          </p:cNvPr>
          <p:cNvPicPr>
            <a:picLocks noChangeAspect="1"/>
          </p:cNvPicPr>
          <p:nvPr/>
        </p:nvPicPr>
        <p:blipFill>
          <a:blip r:embed="rId4"/>
          <a:stretch>
            <a:fillRect/>
          </a:stretch>
        </p:blipFill>
        <p:spPr>
          <a:xfrm>
            <a:off x="5493746" y="3680674"/>
            <a:ext cx="3345904" cy="1327739"/>
          </a:xfrm>
          <a:prstGeom prst="rect">
            <a:avLst/>
          </a:prstGeom>
        </p:spPr>
      </p:pic>
      <p:sp>
        <p:nvSpPr>
          <p:cNvPr id="6" name="ZoneTexte 5">
            <a:extLst>
              <a:ext uri="{FF2B5EF4-FFF2-40B4-BE49-F238E27FC236}">
                <a16:creationId xmlns:a16="http://schemas.microsoft.com/office/drawing/2014/main" id="{B6955DBC-852E-F3E6-1E85-93F3CC63A58F}"/>
              </a:ext>
            </a:extLst>
          </p:cNvPr>
          <p:cNvSpPr txBox="1"/>
          <p:nvPr/>
        </p:nvSpPr>
        <p:spPr>
          <a:xfrm>
            <a:off x="6691247" y="620078"/>
            <a:ext cx="950901" cy="307777"/>
          </a:xfrm>
          <a:prstGeom prst="rect">
            <a:avLst/>
          </a:prstGeom>
          <a:noFill/>
        </p:spPr>
        <p:txBody>
          <a:bodyPr wrap="none" rtlCol="0">
            <a:spAutoFit/>
          </a:bodyPr>
          <a:lstStyle/>
          <a:p>
            <a:r>
              <a:rPr lang="fr-FR" dirty="0"/>
              <a:t>Problème</a:t>
            </a:r>
          </a:p>
        </p:txBody>
      </p:sp>
      <p:sp>
        <p:nvSpPr>
          <p:cNvPr id="8" name="ZoneTexte 7">
            <a:extLst>
              <a:ext uri="{FF2B5EF4-FFF2-40B4-BE49-F238E27FC236}">
                <a16:creationId xmlns:a16="http://schemas.microsoft.com/office/drawing/2014/main" id="{21267B97-C954-80B5-7DBC-DD488C1DE104}"/>
              </a:ext>
            </a:extLst>
          </p:cNvPr>
          <p:cNvSpPr txBox="1"/>
          <p:nvPr/>
        </p:nvSpPr>
        <p:spPr>
          <a:xfrm>
            <a:off x="6750557" y="3465666"/>
            <a:ext cx="832279" cy="307777"/>
          </a:xfrm>
          <a:prstGeom prst="rect">
            <a:avLst/>
          </a:prstGeom>
          <a:noFill/>
        </p:spPr>
        <p:txBody>
          <a:bodyPr wrap="none" rtlCol="0">
            <a:spAutoFit/>
          </a:bodyPr>
          <a:lstStyle/>
          <a:p>
            <a:r>
              <a:rPr lang="fr-FR" dirty="0"/>
              <a:t>Solution</a:t>
            </a:r>
          </a:p>
        </p:txBody>
      </p:sp>
    </p:spTree>
    <p:extLst>
      <p:ext uri="{BB962C8B-B14F-4D97-AF65-F5344CB8AC3E}">
        <p14:creationId xmlns:p14="http://schemas.microsoft.com/office/powerpoint/2010/main" val="2558059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82344C-BC5C-7556-D5FF-42645040AE2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D0C5D0B-BD00-4772-E806-28447E0127E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2/3</a:t>
            </a:r>
          </a:p>
        </p:txBody>
      </p:sp>
      <p:pic>
        <p:nvPicPr>
          <p:cNvPr id="4" name="Image 3">
            <a:extLst>
              <a:ext uri="{FF2B5EF4-FFF2-40B4-BE49-F238E27FC236}">
                <a16:creationId xmlns:a16="http://schemas.microsoft.com/office/drawing/2014/main" id="{C95CE117-6CE0-73F8-16DE-6319832056F0}"/>
              </a:ext>
            </a:extLst>
          </p:cNvPr>
          <p:cNvPicPr>
            <a:picLocks noChangeAspect="1"/>
          </p:cNvPicPr>
          <p:nvPr/>
        </p:nvPicPr>
        <p:blipFill>
          <a:blip r:embed="rId3"/>
          <a:stretch>
            <a:fillRect/>
          </a:stretch>
        </p:blipFill>
        <p:spPr>
          <a:xfrm>
            <a:off x="914399" y="683402"/>
            <a:ext cx="6638694" cy="4805737"/>
          </a:xfrm>
          <a:prstGeom prst="rect">
            <a:avLst/>
          </a:prstGeom>
        </p:spPr>
      </p:pic>
    </p:spTree>
    <p:extLst>
      <p:ext uri="{BB962C8B-B14F-4D97-AF65-F5344CB8AC3E}">
        <p14:creationId xmlns:p14="http://schemas.microsoft.com/office/powerpoint/2010/main" val="1896429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6DC73B7-848A-442E-6C4D-F167E674D5D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C3AACF-2B74-0A4C-3356-3A0717FF933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3/3</a:t>
            </a:r>
          </a:p>
        </p:txBody>
      </p:sp>
      <p:pic>
        <p:nvPicPr>
          <p:cNvPr id="6" name="Image 5">
            <a:extLst>
              <a:ext uri="{FF2B5EF4-FFF2-40B4-BE49-F238E27FC236}">
                <a16:creationId xmlns:a16="http://schemas.microsoft.com/office/drawing/2014/main" id="{5B305FB0-74AE-7F51-D4ED-B7535642A405}"/>
              </a:ext>
            </a:extLst>
          </p:cNvPr>
          <p:cNvPicPr>
            <a:picLocks noChangeAspect="1"/>
          </p:cNvPicPr>
          <p:nvPr/>
        </p:nvPicPr>
        <p:blipFill>
          <a:blip r:embed="rId3"/>
          <a:stretch>
            <a:fillRect/>
          </a:stretch>
        </p:blipFill>
        <p:spPr>
          <a:xfrm>
            <a:off x="104864" y="834650"/>
            <a:ext cx="3116286" cy="3715048"/>
          </a:xfrm>
          <a:prstGeom prst="rect">
            <a:avLst/>
          </a:prstGeom>
        </p:spPr>
      </p:pic>
      <p:pic>
        <p:nvPicPr>
          <p:cNvPr id="10" name="Image 9">
            <a:extLst>
              <a:ext uri="{FF2B5EF4-FFF2-40B4-BE49-F238E27FC236}">
                <a16:creationId xmlns:a16="http://schemas.microsoft.com/office/drawing/2014/main" id="{EC43920D-D4E3-9C76-1D4D-ADECC0795986}"/>
              </a:ext>
            </a:extLst>
          </p:cNvPr>
          <p:cNvPicPr>
            <a:picLocks noChangeAspect="1"/>
          </p:cNvPicPr>
          <p:nvPr/>
        </p:nvPicPr>
        <p:blipFill>
          <a:blip r:embed="rId4"/>
          <a:stretch>
            <a:fillRect/>
          </a:stretch>
        </p:blipFill>
        <p:spPr>
          <a:xfrm>
            <a:off x="5181122" y="106103"/>
            <a:ext cx="2511406" cy="3291301"/>
          </a:xfrm>
          <a:prstGeom prst="rect">
            <a:avLst/>
          </a:prstGeom>
        </p:spPr>
      </p:pic>
      <p:pic>
        <p:nvPicPr>
          <p:cNvPr id="12" name="Image 11">
            <a:extLst>
              <a:ext uri="{FF2B5EF4-FFF2-40B4-BE49-F238E27FC236}">
                <a16:creationId xmlns:a16="http://schemas.microsoft.com/office/drawing/2014/main" id="{81EC03F0-067B-D7D7-1A4B-ADA6D6C5FAC3}"/>
              </a:ext>
            </a:extLst>
          </p:cNvPr>
          <p:cNvPicPr>
            <a:picLocks noChangeAspect="1"/>
          </p:cNvPicPr>
          <p:nvPr/>
        </p:nvPicPr>
        <p:blipFill>
          <a:blip r:embed="rId5"/>
          <a:stretch>
            <a:fillRect/>
          </a:stretch>
        </p:blipFill>
        <p:spPr>
          <a:xfrm>
            <a:off x="3550453" y="3567337"/>
            <a:ext cx="3948787" cy="1625561"/>
          </a:xfrm>
          <a:prstGeom prst="rect">
            <a:avLst/>
          </a:prstGeom>
        </p:spPr>
      </p:pic>
    </p:spTree>
    <p:extLst>
      <p:ext uri="{BB962C8B-B14F-4D97-AF65-F5344CB8AC3E}">
        <p14:creationId xmlns:p14="http://schemas.microsoft.com/office/powerpoint/2010/main" val="26385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0129edb4e6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Présentations et prérequis</a:t>
            </a:r>
            <a:endParaRPr/>
          </a:p>
        </p:txBody>
      </p:sp>
      <p:sp>
        <p:nvSpPr>
          <p:cNvPr id="110" name="Google Shape;110;g30129edb4e6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360"/>
              </a:spcBef>
              <a:spcAft>
                <a:spcPts val="0"/>
              </a:spcAft>
              <a:buSzPts val="1800"/>
              <a:buChar char="●"/>
            </a:pPr>
            <a:r>
              <a:rPr lang="fr-FR" dirty="0"/>
              <a:t>IDE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Bases POO</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Connaissances de base sur au moins un langage de programmation parmi </a:t>
            </a:r>
          </a:p>
          <a:p>
            <a:pPr marL="114300" lvl="0" indent="0" algn="l" rtl="0">
              <a:spcBef>
                <a:spcPts val="360"/>
              </a:spcBef>
              <a:spcAft>
                <a:spcPts val="0"/>
              </a:spcAft>
              <a:buSzPts val="1800"/>
            </a:pPr>
            <a:r>
              <a:rPr lang="fr-FR" dirty="0"/>
              <a:t>Java / Python / Javascript</a:t>
            </a: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Pour penser à vérifier les prérequis des stagiaires afin de signaler le plus tôt possible (au plus tard à 10h30) le moindre problème à 2aiconcept.</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 but est d’afficher les prérequis aux stagiaires afin qu’ils confirment avoir ces prérequis lors de leurs présentations.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Ne pas oublier de demander aux stagiaires leurs attentes.</a:t>
            </a:r>
            <a:endParaRPr sz="1400" i="1" dirty="0">
              <a:solidFill>
                <a:schemeClr val="bg1">
                  <a:lumMod val="7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07D0D1-4E8E-CF94-1095-9772218E16F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53A49CC-BCD7-5B67-B20A-D7FC3092FC9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1/3</a:t>
            </a:r>
          </a:p>
        </p:txBody>
      </p:sp>
      <p:sp>
        <p:nvSpPr>
          <p:cNvPr id="229" name="Google Shape;229;g2aed57810c0_0_122">
            <a:extLst>
              <a:ext uri="{FF2B5EF4-FFF2-40B4-BE49-F238E27FC236}">
                <a16:creationId xmlns:a16="http://schemas.microsoft.com/office/drawing/2014/main" id="{DC43153C-AC8F-CDE1-FC90-5795297916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structures hiérarchiques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Manipulation groupe d’objets individuellement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fichiers (fichiers/dossiers)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graphiques (composants/boutons/menus)</a:t>
            </a:r>
            <a:endParaRPr lang="fr-FR" dirty="0"/>
          </a:p>
        </p:txBody>
      </p:sp>
      <p:pic>
        <p:nvPicPr>
          <p:cNvPr id="4" name="Image 3">
            <a:extLst>
              <a:ext uri="{FF2B5EF4-FFF2-40B4-BE49-F238E27FC236}">
                <a16:creationId xmlns:a16="http://schemas.microsoft.com/office/drawing/2014/main" id="{59A51AE5-D936-48FD-A5CA-C42E2CE891B7}"/>
              </a:ext>
            </a:extLst>
          </p:cNvPr>
          <p:cNvPicPr>
            <a:picLocks noChangeAspect="1"/>
          </p:cNvPicPr>
          <p:nvPr/>
        </p:nvPicPr>
        <p:blipFill>
          <a:blip r:embed="rId3"/>
          <a:stretch>
            <a:fillRect/>
          </a:stretch>
        </p:blipFill>
        <p:spPr>
          <a:xfrm>
            <a:off x="5456861" y="3309799"/>
            <a:ext cx="3382789" cy="1889537"/>
          </a:xfrm>
          <a:prstGeom prst="rect">
            <a:avLst/>
          </a:prstGeom>
        </p:spPr>
      </p:pic>
      <p:pic>
        <p:nvPicPr>
          <p:cNvPr id="9" name="Image 8">
            <a:extLst>
              <a:ext uri="{FF2B5EF4-FFF2-40B4-BE49-F238E27FC236}">
                <a16:creationId xmlns:a16="http://schemas.microsoft.com/office/drawing/2014/main" id="{D82D92D4-75DF-7CF1-9093-C8246EB1F560}"/>
              </a:ext>
            </a:extLst>
          </p:cNvPr>
          <p:cNvPicPr>
            <a:picLocks noChangeAspect="1"/>
          </p:cNvPicPr>
          <p:nvPr/>
        </p:nvPicPr>
        <p:blipFill>
          <a:blip r:embed="rId4"/>
          <a:stretch>
            <a:fillRect/>
          </a:stretch>
        </p:blipFill>
        <p:spPr>
          <a:xfrm>
            <a:off x="5752647" y="515664"/>
            <a:ext cx="2791215" cy="2638793"/>
          </a:xfrm>
          <a:prstGeom prst="rect">
            <a:avLst/>
          </a:prstGeom>
        </p:spPr>
      </p:pic>
    </p:spTree>
    <p:extLst>
      <p:ext uri="{BB962C8B-B14F-4D97-AF65-F5344CB8AC3E}">
        <p14:creationId xmlns:p14="http://schemas.microsoft.com/office/powerpoint/2010/main" val="48812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3F19EA6-383A-68DF-92DB-B0ECC27D295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FA700F-47DA-3F87-D689-2FFC60F82E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2/3</a:t>
            </a:r>
          </a:p>
        </p:txBody>
      </p:sp>
      <p:pic>
        <p:nvPicPr>
          <p:cNvPr id="3" name="Image 2">
            <a:extLst>
              <a:ext uri="{FF2B5EF4-FFF2-40B4-BE49-F238E27FC236}">
                <a16:creationId xmlns:a16="http://schemas.microsoft.com/office/drawing/2014/main" id="{C41EBC94-6637-7391-6147-981598DD763E}"/>
              </a:ext>
            </a:extLst>
          </p:cNvPr>
          <p:cNvPicPr>
            <a:picLocks noChangeAspect="1"/>
          </p:cNvPicPr>
          <p:nvPr/>
        </p:nvPicPr>
        <p:blipFill>
          <a:blip r:embed="rId3"/>
          <a:stretch>
            <a:fillRect/>
          </a:stretch>
        </p:blipFill>
        <p:spPr>
          <a:xfrm>
            <a:off x="301201" y="744260"/>
            <a:ext cx="8404184" cy="4555011"/>
          </a:xfrm>
          <a:prstGeom prst="rect">
            <a:avLst/>
          </a:prstGeom>
        </p:spPr>
      </p:pic>
    </p:spTree>
    <p:extLst>
      <p:ext uri="{BB962C8B-B14F-4D97-AF65-F5344CB8AC3E}">
        <p14:creationId xmlns:p14="http://schemas.microsoft.com/office/powerpoint/2010/main" val="36589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E118EA2-6D91-FFC6-CA53-03F1A61C31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DCEA2C7-97A7-E18C-0264-4F0BB78797B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2000" dirty="0"/>
              <a:t>Structuraux : Composite 3/3</a:t>
            </a:r>
          </a:p>
        </p:txBody>
      </p:sp>
      <p:pic>
        <p:nvPicPr>
          <p:cNvPr id="3" name="Image 2">
            <a:extLst>
              <a:ext uri="{FF2B5EF4-FFF2-40B4-BE49-F238E27FC236}">
                <a16:creationId xmlns:a16="http://schemas.microsoft.com/office/drawing/2014/main" id="{22F69D96-4E77-7013-6262-955B215E6211}"/>
              </a:ext>
            </a:extLst>
          </p:cNvPr>
          <p:cNvPicPr>
            <a:picLocks noChangeAspect="1"/>
          </p:cNvPicPr>
          <p:nvPr/>
        </p:nvPicPr>
        <p:blipFill>
          <a:blip r:embed="rId3"/>
          <a:stretch>
            <a:fillRect/>
          </a:stretch>
        </p:blipFill>
        <p:spPr>
          <a:xfrm>
            <a:off x="146210" y="755436"/>
            <a:ext cx="3489298" cy="3199530"/>
          </a:xfrm>
          <a:prstGeom prst="rect">
            <a:avLst/>
          </a:prstGeom>
        </p:spPr>
      </p:pic>
      <p:pic>
        <p:nvPicPr>
          <p:cNvPr id="5" name="Image 4">
            <a:extLst>
              <a:ext uri="{FF2B5EF4-FFF2-40B4-BE49-F238E27FC236}">
                <a16:creationId xmlns:a16="http://schemas.microsoft.com/office/drawing/2014/main" id="{AA54748A-8F61-4FCE-9B8A-0D2AE164104A}"/>
              </a:ext>
            </a:extLst>
          </p:cNvPr>
          <p:cNvPicPr>
            <a:picLocks noChangeAspect="1"/>
          </p:cNvPicPr>
          <p:nvPr/>
        </p:nvPicPr>
        <p:blipFill>
          <a:blip r:embed="rId4"/>
          <a:stretch>
            <a:fillRect/>
          </a:stretch>
        </p:blipFill>
        <p:spPr>
          <a:xfrm>
            <a:off x="4852434" y="96644"/>
            <a:ext cx="3377167" cy="3382536"/>
          </a:xfrm>
          <a:prstGeom prst="rect">
            <a:avLst/>
          </a:prstGeom>
        </p:spPr>
      </p:pic>
      <p:pic>
        <p:nvPicPr>
          <p:cNvPr id="8" name="Image 7">
            <a:extLst>
              <a:ext uri="{FF2B5EF4-FFF2-40B4-BE49-F238E27FC236}">
                <a16:creationId xmlns:a16="http://schemas.microsoft.com/office/drawing/2014/main" id="{C8830306-E5E3-9DFE-43D5-A4B52B735AB2}"/>
              </a:ext>
            </a:extLst>
          </p:cNvPr>
          <p:cNvPicPr>
            <a:picLocks noChangeAspect="1"/>
          </p:cNvPicPr>
          <p:nvPr/>
        </p:nvPicPr>
        <p:blipFill>
          <a:blip r:embed="rId5"/>
          <a:stretch>
            <a:fillRect/>
          </a:stretch>
        </p:blipFill>
        <p:spPr>
          <a:xfrm>
            <a:off x="3667936" y="3479180"/>
            <a:ext cx="3943122" cy="2191832"/>
          </a:xfrm>
          <a:prstGeom prst="rect">
            <a:avLst/>
          </a:prstGeom>
        </p:spPr>
      </p:pic>
    </p:spTree>
    <p:extLst>
      <p:ext uri="{BB962C8B-B14F-4D97-AF65-F5344CB8AC3E}">
        <p14:creationId xmlns:p14="http://schemas.microsoft.com/office/powerpoint/2010/main" val="3113910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56E5289-64E3-5FDE-7055-B856BA5BAA9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26C0A12-8F7B-0128-DA7B-F70AEEBDB8D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1/3</a:t>
            </a:r>
          </a:p>
        </p:txBody>
      </p:sp>
      <p:sp>
        <p:nvSpPr>
          <p:cNvPr id="229" name="Google Shape;229;g2aed57810c0_0_122">
            <a:extLst>
              <a:ext uri="{FF2B5EF4-FFF2-40B4-BE49-F238E27FC236}">
                <a16:creationId xmlns:a16="http://schemas.microsoft.com/office/drawing/2014/main" id="{3CBADD03-D2D2-58C5-08BF-7C140CA6A3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Ajout dynamique de fonctionnalité à 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Eviter la multiplication excessive de sous-classes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personnalisables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Extensions de fonctionnalités d’un logiciel sans modifier le code source original</a:t>
            </a:r>
            <a:endParaRPr lang="fr-FR" dirty="0"/>
          </a:p>
        </p:txBody>
      </p:sp>
      <p:pic>
        <p:nvPicPr>
          <p:cNvPr id="3" name="Image 2">
            <a:extLst>
              <a:ext uri="{FF2B5EF4-FFF2-40B4-BE49-F238E27FC236}">
                <a16:creationId xmlns:a16="http://schemas.microsoft.com/office/drawing/2014/main" id="{7058D0BC-5E86-C956-3E22-9C7CB3D2BE7A}"/>
              </a:ext>
            </a:extLst>
          </p:cNvPr>
          <p:cNvPicPr>
            <a:picLocks noChangeAspect="1"/>
          </p:cNvPicPr>
          <p:nvPr/>
        </p:nvPicPr>
        <p:blipFill>
          <a:blip r:embed="rId3"/>
          <a:stretch>
            <a:fillRect/>
          </a:stretch>
        </p:blipFill>
        <p:spPr>
          <a:xfrm>
            <a:off x="5763933" y="595314"/>
            <a:ext cx="3352334" cy="2262186"/>
          </a:xfrm>
          <a:prstGeom prst="rect">
            <a:avLst/>
          </a:prstGeom>
        </p:spPr>
      </p:pic>
    </p:spTree>
    <p:extLst>
      <p:ext uri="{BB962C8B-B14F-4D97-AF65-F5344CB8AC3E}">
        <p14:creationId xmlns:p14="http://schemas.microsoft.com/office/powerpoint/2010/main" val="189286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9879373-49AB-03BF-11BE-70143B346BB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00C1CE1-7FAA-D397-AAB5-C7997FA8285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2/3</a:t>
            </a:r>
          </a:p>
        </p:txBody>
      </p:sp>
      <p:pic>
        <p:nvPicPr>
          <p:cNvPr id="3" name="Image 2">
            <a:extLst>
              <a:ext uri="{FF2B5EF4-FFF2-40B4-BE49-F238E27FC236}">
                <a16:creationId xmlns:a16="http://schemas.microsoft.com/office/drawing/2014/main" id="{CD5171DA-7EC1-5D7D-D8F5-1878A415A9BE}"/>
              </a:ext>
            </a:extLst>
          </p:cNvPr>
          <p:cNvPicPr>
            <a:picLocks noChangeAspect="1"/>
          </p:cNvPicPr>
          <p:nvPr/>
        </p:nvPicPr>
        <p:blipFill>
          <a:blip r:embed="rId3"/>
          <a:stretch>
            <a:fillRect/>
          </a:stretch>
        </p:blipFill>
        <p:spPr>
          <a:xfrm>
            <a:off x="607004" y="755435"/>
            <a:ext cx="7217204" cy="4262613"/>
          </a:xfrm>
          <a:prstGeom prst="rect">
            <a:avLst/>
          </a:prstGeom>
        </p:spPr>
      </p:pic>
    </p:spTree>
    <p:extLst>
      <p:ext uri="{BB962C8B-B14F-4D97-AF65-F5344CB8AC3E}">
        <p14:creationId xmlns:p14="http://schemas.microsoft.com/office/powerpoint/2010/main" val="3441305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76F4A5F-0C52-36E3-CDD5-AE9854C5C30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2C95E97-4001-0004-9219-799271128D1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3/3</a:t>
            </a:r>
          </a:p>
        </p:txBody>
      </p:sp>
      <p:pic>
        <p:nvPicPr>
          <p:cNvPr id="3" name="Image 2">
            <a:extLst>
              <a:ext uri="{FF2B5EF4-FFF2-40B4-BE49-F238E27FC236}">
                <a16:creationId xmlns:a16="http://schemas.microsoft.com/office/drawing/2014/main" id="{4607CA13-3CDD-8BF3-231A-8EED0D2EC812}"/>
              </a:ext>
            </a:extLst>
          </p:cNvPr>
          <p:cNvPicPr>
            <a:picLocks noChangeAspect="1"/>
          </p:cNvPicPr>
          <p:nvPr/>
        </p:nvPicPr>
        <p:blipFill>
          <a:blip r:embed="rId3"/>
          <a:stretch>
            <a:fillRect/>
          </a:stretch>
        </p:blipFill>
        <p:spPr>
          <a:xfrm>
            <a:off x="1301538" y="971716"/>
            <a:ext cx="2665582" cy="2576926"/>
          </a:xfrm>
          <a:prstGeom prst="rect">
            <a:avLst/>
          </a:prstGeom>
        </p:spPr>
      </p:pic>
      <p:pic>
        <p:nvPicPr>
          <p:cNvPr id="5" name="Image 4">
            <a:extLst>
              <a:ext uri="{FF2B5EF4-FFF2-40B4-BE49-F238E27FC236}">
                <a16:creationId xmlns:a16="http://schemas.microsoft.com/office/drawing/2014/main" id="{4C73C75C-43B4-86A2-E978-A9B7CC4B4E3D}"/>
              </a:ext>
            </a:extLst>
          </p:cNvPr>
          <p:cNvPicPr>
            <a:picLocks noChangeAspect="1"/>
          </p:cNvPicPr>
          <p:nvPr/>
        </p:nvPicPr>
        <p:blipFill>
          <a:blip r:embed="rId4"/>
          <a:stretch>
            <a:fillRect/>
          </a:stretch>
        </p:blipFill>
        <p:spPr>
          <a:xfrm>
            <a:off x="5567287" y="59756"/>
            <a:ext cx="3576713" cy="5164775"/>
          </a:xfrm>
          <a:prstGeom prst="rect">
            <a:avLst/>
          </a:prstGeom>
        </p:spPr>
      </p:pic>
      <p:pic>
        <p:nvPicPr>
          <p:cNvPr id="7" name="Image 6">
            <a:extLst>
              <a:ext uri="{FF2B5EF4-FFF2-40B4-BE49-F238E27FC236}">
                <a16:creationId xmlns:a16="http://schemas.microsoft.com/office/drawing/2014/main" id="{652EBBFD-4A10-ACF5-9B39-338F83BB608E}"/>
              </a:ext>
            </a:extLst>
          </p:cNvPr>
          <p:cNvPicPr>
            <a:picLocks noChangeAspect="1"/>
          </p:cNvPicPr>
          <p:nvPr/>
        </p:nvPicPr>
        <p:blipFill>
          <a:blip r:embed="rId5"/>
          <a:stretch>
            <a:fillRect/>
          </a:stretch>
        </p:blipFill>
        <p:spPr>
          <a:xfrm>
            <a:off x="407154" y="3764922"/>
            <a:ext cx="4803691" cy="1429031"/>
          </a:xfrm>
          <a:prstGeom prst="rect">
            <a:avLst/>
          </a:prstGeom>
        </p:spPr>
      </p:pic>
    </p:spTree>
    <p:extLst>
      <p:ext uri="{BB962C8B-B14F-4D97-AF65-F5344CB8AC3E}">
        <p14:creationId xmlns:p14="http://schemas.microsoft.com/office/powerpoint/2010/main" val="637505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1BEF113-8F68-AA82-1EFB-7248FC30037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C6A4919-43F2-7E83-96DC-6EE393B774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1/3</a:t>
            </a:r>
          </a:p>
        </p:txBody>
      </p:sp>
      <p:sp>
        <p:nvSpPr>
          <p:cNvPr id="229" name="Google Shape;229;g2aed57810c0_0_122">
            <a:extLst>
              <a:ext uri="{FF2B5EF4-FFF2-40B4-BE49-F238E27FC236}">
                <a16:creationId xmlns:a16="http://schemas.microsoft.com/office/drawing/2014/main" id="{9267E7F1-50CB-9010-8C1C-EF0DC7C780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du système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simplifié aux sous-systèmes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fichiers audio/vidéo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des interactions complexes</a:t>
            </a:r>
            <a:endParaRPr lang="fr-FR" dirty="0"/>
          </a:p>
        </p:txBody>
      </p:sp>
      <p:pic>
        <p:nvPicPr>
          <p:cNvPr id="3" name="Image 2">
            <a:extLst>
              <a:ext uri="{FF2B5EF4-FFF2-40B4-BE49-F238E27FC236}">
                <a16:creationId xmlns:a16="http://schemas.microsoft.com/office/drawing/2014/main" id="{D8A6CD39-983C-D9FE-4125-BBD4146B5640}"/>
              </a:ext>
            </a:extLst>
          </p:cNvPr>
          <p:cNvPicPr>
            <a:picLocks noChangeAspect="1"/>
          </p:cNvPicPr>
          <p:nvPr/>
        </p:nvPicPr>
        <p:blipFill>
          <a:blip r:embed="rId3"/>
          <a:stretch>
            <a:fillRect/>
          </a:stretch>
        </p:blipFill>
        <p:spPr>
          <a:xfrm>
            <a:off x="4443681" y="1189464"/>
            <a:ext cx="4536629" cy="3094755"/>
          </a:xfrm>
          <a:prstGeom prst="rect">
            <a:avLst/>
          </a:prstGeom>
        </p:spPr>
      </p:pic>
    </p:spTree>
    <p:extLst>
      <p:ext uri="{BB962C8B-B14F-4D97-AF65-F5344CB8AC3E}">
        <p14:creationId xmlns:p14="http://schemas.microsoft.com/office/powerpoint/2010/main" val="1628635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37DA47B-288C-1FE2-9C7C-82679DA3043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3737B14-3A0B-1982-DD7C-7F03874FCE4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2/3</a:t>
            </a:r>
          </a:p>
        </p:txBody>
      </p:sp>
      <p:pic>
        <p:nvPicPr>
          <p:cNvPr id="5" name="Image 4">
            <a:extLst>
              <a:ext uri="{FF2B5EF4-FFF2-40B4-BE49-F238E27FC236}">
                <a16:creationId xmlns:a16="http://schemas.microsoft.com/office/drawing/2014/main" id="{100B6A9D-970F-74F2-4A45-749557796FBC}"/>
              </a:ext>
            </a:extLst>
          </p:cNvPr>
          <p:cNvPicPr>
            <a:picLocks noChangeAspect="1"/>
          </p:cNvPicPr>
          <p:nvPr/>
        </p:nvPicPr>
        <p:blipFill>
          <a:blip r:embed="rId3"/>
          <a:stretch>
            <a:fillRect/>
          </a:stretch>
        </p:blipFill>
        <p:spPr>
          <a:xfrm>
            <a:off x="624467" y="755436"/>
            <a:ext cx="7136457" cy="4252333"/>
          </a:xfrm>
          <a:prstGeom prst="rect">
            <a:avLst/>
          </a:prstGeom>
        </p:spPr>
      </p:pic>
    </p:spTree>
    <p:extLst>
      <p:ext uri="{BB962C8B-B14F-4D97-AF65-F5344CB8AC3E}">
        <p14:creationId xmlns:p14="http://schemas.microsoft.com/office/powerpoint/2010/main" val="2804472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E758693-1D96-19F7-0BAE-8FFEB0FDD22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789C789-CDA4-12DD-570E-0FA46F343C2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3/3</a:t>
            </a:r>
          </a:p>
        </p:txBody>
      </p:sp>
      <p:pic>
        <p:nvPicPr>
          <p:cNvPr id="3" name="Image 2">
            <a:extLst>
              <a:ext uri="{FF2B5EF4-FFF2-40B4-BE49-F238E27FC236}">
                <a16:creationId xmlns:a16="http://schemas.microsoft.com/office/drawing/2014/main" id="{665A13C3-01E9-6875-4433-5BB692719243}"/>
              </a:ext>
            </a:extLst>
          </p:cNvPr>
          <p:cNvPicPr>
            <a:picLocks noChangeAspect="1"/>
          </p:cNvPicPr>
          <p:nvPr/>
        </p:nvPicPr>
        <p:blipFill>
          <a:blip r:embed="rId3"/>
          <a:stretch>
            <a:fillRect/>
          </a:stretch>
        </p:blipFill>
        <p:spPr>
          <a:xfrm>
            <a:off x="2286406" y="755436"/>
            <a:ext cx="4240586" cy="4830337"/>
          </a:xfrm>
          <a:prstGeom prst="rect">
            <a:avLst/>
          </a:prstGeom>
        </p:spPr>
      </p:pic>
    </p:spTree>
    <p:extLst>
      <p:ext uri="{BB962C8B-B14F-4D97-AF65-F5344CB8AC3E}">
        <p14:creationId xmlns:p14="http://schemas.microsoft.com/office/powerpoint/2010/main" val="129352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192146-34E0-C653-4252-9A29FAB8D43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58FBBBF-2EAD-FBA5-6A4C-38105F39E4E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1/3</a:t>
            </a:r>
          </a:p>
        </p:txBody>
      </p:sp>
      <p:sp>
        <p:nvSpPr>
          <p:cNvPr id="229" name="Google Shape;229;g2aed57810c0_0_122">
            <a:extLst>
              <a:ext uri="{FF2B5EF4-FFF2-40B4-BE49-F238E27FC236}">
                <a16:creationId xmlns:a16="http://schemas.microsoft.com/office/drawing/2014/main" id="{311AF06D-CB67-F0D6-2599-A7375C40D50E}"/>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mémoire inefficace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Multiples objets similaires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a:t>
            </a:r>
          </a:p>
        </p:txBody>
      </p:sp>
      <p:pic>
        <p:nvPicPr>
          <p:cNvPr id="3" name="Image 2">
            <a:extLst>
              <a:ext uri="{FF2B5EF4-FFF2-40B4-BE49-F238E27FC236}">
                <a16:creationId xmlns:a16="http://schemas.microsoft.com/office/drawing/2014/main" id="{A667FBF0-0DA4-19D5-0DB8-94FA2F795197}"/>
              </a:ext>
            </a:extLst>
          </p:cNvPr>
          <p:cNvPicPr>
            <a:picLocks noChangeAspect="1"/>
          </p:cNvPicPr>
          <p:nvPr/>
        </p:nvPicPr>
        <p:blipFill>
          <a:blip r:embed="rId3"/>
          <a:stretch>
            <a:fillRect/>
          </a:stretch>
        </p:blipFill>
        <p:spPr>
          <a:xfrm>
            <a:off x="3327269" y="1494264"/>
            <a:ext cx="4575764" cy="2970112"/>
          </a:xfrm>
          <a:prstGeom prst="rect">
            <a:avLst/>
          </a:prstGeom>
        </p:spPr>
      </p:pic>
    </p:spTree>
    <p:extLst>
      <p:ext uri="{BB962C8B-B14F-4D97-AF65-F5344CB8AC3E}">
        <p14:creationId xmlns:p14="http://schemas.microsoft.com/office/powerpoint/2010/main" val="288608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aed57810c0_0_2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a:t>Déroulé et structure de la formation et formalités</a:t>
            </a:r>
            <a:endParaRPr/>
          </a:p>
        </p:txBody>
      </p:sp>
      <p:sp>
        <p:nvSpPr>
          <p:cNvPr id="117" name="Google Shape;117;g2aed57810c0_0_2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Première chose à faire : signer les feuilles d’émargement et mentionner le caractère obligatoire avec de vrais signatures (ni croix ni initiales)</a:t>
            </a:r>
            <a:endParaRPr dirty="0"/>
          </a:p>
          <a:p>
            <a:pPr marL="457200" lvl="0" indent="-342900" algn="l" rtl="0">
              <a:spcBef>
                <a:spcPts val="0"/>
              </a:spcBef>
              <a:spcAft>
                <a:spcPts val="0"/>
              </a:spcAft>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457200" lvl="0" indent="-342900" algn="l" rtl="0">
              <a:spcBef>
                <a:spcPts val="0"/>
              </a:spcBef>
              <a:spcAft>
                <a:spcPts val="0"/>
              </a:spcAft>
              <a:buSzPts val="1800"/>
              <a:buChar char="●"/>
            </a:pPr>
            <a:r>
              <a:rPr lang="fr-FR" dirty="0"/>
              <a:t>La structure d’une journée : présenter une notion théorique, suivie de la pratique (écriture du code), suivi d’un exercice . une fois que j’ai abordé avec vous 3 ou 4 notions, 1 </a:t>
            </a:r>
            <a:r>
              <a:rPr lang="fr-FR" dirty="0" err="1"/>
              <a:t>tp</a:t>
            </a:r>
            <a:r>
              <a:rPr lang="fr-FR" dirty="0"/>
              <a:t> de validation des acquis qui porte sur ces notions. Ce TP sera à faire en pair </a:t>
            </a:r>
            <a:r>
              <a:rPr lang="fr-FR" dirty="0" err="1"/>
              <a:t>programming</a:t>
            </a:r>
            <a:r>
              <a:rPr lang="fr-FR" dirty="0"/>
              <a:t> (en groupe)</a:t>
            </a:r>
            <a:endParaRPr dirty="0"/>
          </a:p>
          <a:p>
            <a:pPr marL="457200" lvl="0" indent="-342900" algn="l" rtl="0">
              <a:spcBef>
                <a:spcPts val="0"/>
              </a:spcBef>
              <a:spcAft>
                <a:spcPts val="0"/>
              </a:spcAft>
              <a:buSzPts val="1800"/>
              <a:buChar char="●"/>
            </a:pPr>
            <a:r>
              <a:rPr lang="fr-FR" dirty="0"/>
              <a:t>Si il me reste du temps, je reviens sur toutes les questions hors plan de cours que les stagiaires m’ont posées durant la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Ici j’explique aux stagiaires comment va se dérouler ma formation et comment j’ai structuré ma formation, ensuite je tiens ma formation en respectant la structure énoncée. C’est très important de montrer aux stagiaires ce qui les attend durant la formation et vous montrerez ainsi que vous avez bien préparé votre formation en bon formateur.</a:t>
            </a:r>
            <a:endParaRPr sz="1400" i="1" dirty="0">
              <a:solidFill>
                <a:schemeClr val="bg1">
                  <a:lumMod val="7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55A2FE6-53F4-5ADE-52B0-B772D0A06D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FCC021-AF1F-6C2F-65F8-32EB44A92D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2/3</a:t>
            </a:r>
          </a:p>
        </p:txBody>
      </p:sp>
      <p:pic>
        <p:nvPicPr>
          <p:cNvPr id="3" name="Image 2">
            <a:extLst>
              <a:ext uri="{FF2B5EF4-FFF2-40B4-BE49-F238E27FC236}">
                <a16:creationId xmlns:a16="http://schemas.microsoft.com/office/drawing/2014/main" id="{B99234AC-5815-7D86-FF12-A26AFFA25565}"/>
              </a:ext>
            </a:extLst>
          </p:cNvPr>
          <p:cNvPicPr>
            <a:picLocks noChangeAspect="1"/>
          </p:cNvPicPr>
          <p:nvPr/>
        </p:nvPicPr>
        <p:blipFill>
          <a:blip r:embed="rId3"/>
          <a:stretch>
            <a:fillRect/>
          </a:stretch>
        </p:blipFill>
        <p:spPr>
          <a:xfrm>
            <a:off x="987754" y="755436"/>
            <a:ext cx="5816123" cy="4785732"/>
          </a:xfrm>
          <a:prstGeom prst="rect">
            <a:avLst/>
          </a:prstGeom>
        </p:spPr>
      </p:pic>
    </p:spTree>
    <p:extLst>
      <p:ext uri="{BB962C8B-B14F-4D97-AF65-F5344CB8AC3E}">
        <p14:creationId xmlns:p14="http://schemas.microsoft.com/office/powerpoint/2010/main" val="106818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75E0167-F171-B0D8-ECCC-B71B6DC7DEA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3C564C6-90A9-FDCB-0571-5E6ED5E1B07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3/3</a:t>
            </a:r>
          </a:p>
        </p:txBody>
      </p:sp>
      <p:pic>
        <p:nvPicPr>
          <p:cNvPr id="3" name="Image 2">
            <a:extLst>
              <a:ext uri="{FF2B5EF4-FFF2-40B4-BE49-F238E27FC236}">
                <a16:creationId xmlns:a16="http://schemas.microsoft.com/office/drawing/2014/main" id="{B67B6422-3E99-B41A-EC12-55FF276940DE}"/>
              </a:ext>
            </a:extLst>
          </p:cNvPr>
          <p:cNvPicPr>
            <a:picLocks noChangeAspect="1"/>
          </p:cNvPicPr>
          <p:nvPr/>
        </p:nvPicPr>
        <p:blipFill>
          <a:blip r:embed="rId3"/>
          <a:stretch>
            <a:fillRect/>
          </a:stretch>
        </p:blipFill>
        <p:spPr>
          <a:xfrm>
            <a:off x="1702527" y="755436"/>
            <a:ext cx="4980345" cy="4959564"/>
          </a:xfrm>
          <a:prstGeom prst="rect">
            <a:avLst/>
          </a:prstGeom>
        </p:spPr>
      </p:pic>
    </p:spTree>
    <p:extLst>
      <p:ext uri="{BB962C8B-B14F-4D97-AF65-F5344CB8AC3E}">
        <p14:creationId xmlns:p14="http://schemas.microsoft.com/office/powerpoint/2010/main" val="210182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B50326-882C-BFDC-5B90-9A3FAE7B30E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F01A596-A2C3-F5AE-1529-026715ED9DC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1/3</a:t>
            </a:r>
          </a:p>
        </p:txBody>
      </p:sp>
      <p:sp>
        <p:nvSpPr>
          <p:cNvPr id="229" name="Google Shape;229;g2aed57810c0_0_122">
            <a:extLst>
              <a:ext uri="{FF2B5EF4-FFF2-40B4-BE49-F238E27FC236}">
                <a16:creationId xmlns:a16="http://schemas.microsoft.com/office/drawing/2014/main" id="{379FDA58-5070-E1DA-B691-953279C0D83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contrôlé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ressources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Chargement différé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accrue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d’accès à une ressource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communication avec un service distant</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Lazy</a:t>
            </a:r>
            <a:r>
              <a:rPr lang="fr-FR" sz="1600" dirty="0">
                <a:solidFill>
                  <a:schemeClr val="bg1">
                    <a:lumMod val="50000"/>
                  </a:schemeClr>
                </a:solidFill>
              </a:rPr>
              <a:t> </a:t>
            </a:r>
            <a:r>
              <a:rPr lang="fr-FR" sz="1600" dirty="0" err="1">
                <a:solidFill>
                  <a:schemeClr val="bg1">
                    <a:lumMod val="50000"/>
                  </a:schemeClr>
                </a:solidFill>
              </a:rPr>
              <a:t>loading</a:t>
            </a:r>
            <a:endParaRPr lang="fr-FR" dirty="0"/>
          </a:p>
        </p:txBody>
      </p:sp>
      <p:pic>
        <p:nvPicPr>
          <p:cNvPr id="3" name="Image 2">
            <a:extLst>
              <a:ext uri="{FF2B5EF4-FFF2-40B4-BE49-F238E27FC236}">
                <a16:creationId xmlns:a16="http://schemas.microsoft.com/office/drawing/2014/main" id="{0954E176-FAAC-4223-F26A-78D265441A19}"/>
              </a:ext>
            </a:extLst>
          </p:cNvPr>
          <p:cNvPicPr>
            <a:picLocks noChangeAspect="1"/>
          </p:cNvPicPr>
          <p:nvPr/>
        </p:nvPicPr>
        <p:blipFill>
          <a:blip r:embed="rId3"/>
          <a:stretch>
            <a:fillRect/>
          </a:stretch>
        </p:blipFill>
        <p:spPr>
          <a:xfrm>
            <a:off x="5164166" y="1073413"/>
            <a:ext cx="3563522" cy="1428053"/>
          </a:xfrm>
          <a:prstGeom prst="rect">
            <a:avLst/>
          </a:prstGeom>
        </p:spPr>
      </p:pic>
      <p:pic>
        <p:nvPicPr>
          <p:cNvPr id="5" name="Image 4">
            <a:extLst>
              <a:ext uri="{FF2B5EF4-FFF2-40B4-BE49-F238E27FC236}">
                <a16:creationId xmlns:a16="http://schemas.microsoft.com/office/drawing/2014/main" id="{5F30AE55-2937-B67C-767E-D75FCA5D6A97}"/>
              </a:ext>
            </a:extLst>
          </p:cNvPr>
          <p:cNvPicPr>
            <a:picLocks noChangeAspect="1"/>
          </p:cNvPicPr>
          <p:nvPr/>
        </p:nvPicPr>
        <p:blipFill>
          <a:blip r:embed="rId4"/>
          <a:stretch>
            <a:fillRect/>
          </a:stretch>
        </p:blipFill>
        <p:spPr>
          <a:xfrm>
            <a:off x="4906553" y="2501466"/>
            <a:ext cx="3933097" cy="1428053"/>
          </a:xfrm>
          <a:prstGeom prst="rect">
            <a:avLst/>
          </a:prstGeom>
        </p:spPr>
      </p:pic>
    </p:spTree>
    <p:extLst>
      <p:ext uri="{BB962C8B-B14F-4D97-AF65-F5344CB8AC3E}">
        <p14:creationId xmlns:p14="http://schemas.microsoft.com/office/powerpoint/2010/main" val="1159906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CC14415-6881-35B1-3620-B190A64DD57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EE624E-E75D-386D-0D50-38B3C565CB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2/3</a:t>
            </a:r>
          </a:p>
        </p:txBody>
      </p:sp>
      <p:pic>
        <p:nvPicPr>
          <p:cNvPr id="3" name="Image 2">
            <a:extLst>
              <a:ext uri="{FF2B5EF4-FFF2-40B4-BE49-F238E27FC236}">
                <a16:creationId xmlns:a16="http://schemas.microsoft.com/office/drawing/2014/main" id="{694FFCAC-2728-FA02-5AFD-7074D969DBCF}"/>
              </a:ext>
            </a:extLst>
          </p:cNvPr>
          <p:cNvPicPr>
            <a:picLocks noChangeAspect="1"/>
          </p:cNvPicPr>
          <p:nvPr/>
        </p:nvPicPr>
        <p:blipFill>
          <a:blip r:embed="rId3"/>
          <a:stretch>
            <a:fillRect/>
          </a:stretch>
        </p:blipFill>
        <p:spPr>
          <a:xfrm>
            <a:off x="625253" y="881049"/>
            <a:ext cx="7574530" cy="3530922"/>
          </a:xfrm>
          <a:prstGeom prst="rect">
            <a:avLst/>
          </a:prstGeom>
        </p:spPr>
      </p:pic>
    </p:spTree>
    <p:extLst>
      <p:ext uri="{BB962C8B-B14F-4D97-AF65-F5344CB8AC3E}">
        <p14:creationId xmlns:p14="http://schemas.microsoft.com/office/powerpoint/2010/main" val="1639216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73AA650-9DE7-DC27-F9D7-0558923163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28549C6-FB45-A2B0-869B-4A1EE5CCF2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3/3</a:t>
            </a:r>
          </a:p>
        </p:txBody>
      </p:sp>
      <p:pic>
        <p:nvPicPr>
          <p:cNvPr id="3" name="Image 2">
            <a:extLst>
              <a:ext uri="{FF2B5EF4-FFF2-40B4-BE49-F238E27FC236}">
                <a16:creationId xmlns:a16="http://schemas.microsoft.com/office/drawing/2014/main" id="{28256972-9B1A-B85A-B30A-9D2463434169}"/>
              </a:ext>
            </a:extLst>
          </p:cNvPr>
          <p:cNvPicPr>
            <a:picLocks noChangeAspect="1"/>
          </p:cNvPicPr>
          <p:nvPr/>
        </p:nvPicPr>
        <p:blipFill>
          <a:blip r:embed="rId3"/>
          <a:stretch>
            <a:fillRect/>
          </a:stretch>
        </p:blipFill>
        <p:spPr>
          <a:xfrm>
            <a:off x="914399" y="755436"/>
            <a:ext cx="2939318" cy="4882376"/>
          </a:xfrm>
          <a:prstGeom prst="rect">
            <a:avLst/>
          </a:prstGeom>
        </p:spPr>
      </p:pic>
      <p:pic>
        <p:nvPicPr>
          <p:cNvPr id="5" name="Image 4">
            <a:extLst>
              <a:ext uri="{FF2B5EF4-FFF2-40B4-BE49-F238E27FC236}">
                <a16:creationId xmlns:a16="http://schemas.microsoft.com/office/drawing/2014/main" id="{E707B1EC-9906-16AF-D6D5-F2AC0E4C0772}"/>
              </a:ext>
            </a:extLst>
          </p:cNvPr>
          <p:cNvPicPr>
            <a:picLocks noChangeAspect="1"/>
          </p:cNvPicPr>
          <p:nvPr/>
        </p:nvPicPr>
        <p:blipFill>
          <a:blip r:embed="rId4"/>
          <a:stretch>
            <a:fillRect/>
          </a:stretch>
        </p:blipFill>
        <p:spPr>
          <a:xfrm>
            <a:off x="4336937" y="1485267"/>
            <a:ext cx="3612017" cy="2744465"/>
          </a:xfrm>
          <a:prstGeom prst="rect">
            <a:avLst/>
          </a:prstGeom>
        </p:spPr>
      </p:pic>
    </p:spTree>
    <p:extLst>
      <p:ext uri="{BB962C8B-B14F-4D97-AF65-F5344CB8AC3E}">
        <p14:creationId xmlns:p14="http://schemas.microsoft.com/office/powerpoint/2010/main" val="3720103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D3C1DBA4-A0C3-2B02-49AD-5FDFF6C3DFEE}"/>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CB54ABCA-5621-E3A7-DC6F-10145D0647E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decorator</a:t>
            </a:r>
            <a:endParaRPr dirty="0"/>
          </a:p>
        </p:txBody>
      </p:sp>
      <p:pic>
        <p:nvPicPr>
          <p:cNvPr id="3" name="Image 2">
            <a:extLst>
              <a:ext uri="{FF2B5EF4-FFF2-40B4-BE49-F238E27FC236}">
                <a16:creationId xmlns:a16="http://schemas.microsoft.com/office/drawing/2014/main" id="{5C6FC38A-06F2-A580-28E6-567D1E874C36}"/>
              </a:ext>
            </a:extLst>
          </p:cNvPr>
          <p:cNvPicPr>
            <a:picLocks noChangeAspect="1"/>
          </p:cNvPicPr>
          <p:nvPr/>
        </p:nvPicPr>
        <p:blipFill>
          <a:blip r:embed="rId3"/>
          <a:stretch>
            <a:fillRect/>
          </a:stretch>
        </p:blipFill>
        <p:spPr>
          <a:xfrm>
            <a:off x="611204" y="755436"/>
            <a:ext cx="4575488" cy="4808034"/>
          </a:xfrm>
          <a:prstGeom prst="rect">
            <a:avLst/>
          </a:prstGeom>
        </p:spPr>
      </p:pic>
      <p:pic>
        <p:nvPicPr>
          <p:cNvPr id="5" name="Image 4">
            <a:extLst>
              <a:ext uri="{FF2B5EF4-FFF2-40B4-BE49-F238E27FC236}">
                <a16:creationId xmlns:a16="http://schemas.microsoft.com/office/drawing/2014/main" id="{2DABB3AA-6D08-AD24-BB36-C5C612D215FD}"/>
              </a:ext>
            </a:extLst>
          </p:cNvPr>
          <p:cNvPicPr>
            <a:picLocks noChangeAspect="1"/>
          </p:cNvPicPr>
          <p:nvPr/>
        </p:nvPicPr>
        <p:blipFill>
          <a:blip r:embed="rId4"/>
          <a:stretch>
            <a:fillRect/>
          </a:stretch>
        </p:blipFill>
        <p:spPr>
          <a:xfrm>
            <a:off x="5119784" y="3159453"/>
            <a:ext cx="3817251" cy="1375376"/>
          </a:xfrm>
          <a:prstGeom prst="rect">
            <a:avLst/>
          </a:prstGeom>
        </p:spPr>
      </p:pic>
    </p:spTree>
    <p:extLst>
      <p:ext uri="{BB962C8B-B14F-4D97-AF65-F5344CB8AC3E}">
        <p14:creationId xmlns:p14="http://schemas.microsoft.com/office/powerpoint/2010/main" val="547970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A19AA567-00F9-3B39-BE69-9F712B4FEF2B}"/>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D1A19308-96F4-F501-26D1-904BBA158F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facade</a:t>
            </a:r>
            <a:endParaRPr dirty="0"/>
          </a:p>
        </p:txBody>
      </p:sp>
      <p:pic>
        <p:nvPicPr>
          <p:cNvPr id="4" name="Image 3">
            <a:extLst>
              <a:ext uri="{FF2B5EF4-FFF2-40B4-BE49-F238E27FC236}">
                <a16:creationId xmlns:a16="http://schemas.microsoft.com/office/drawing/2014/main" id="{F368903F-0D59-C72F-0AF2-66FAA17FC92B}"/>
              </a:ext>
            </a:extLst>
          </p:cNvPr>
          <p:cNvPicPr>
            <a:picLocks noChangeAspect="1"/>
          </p:cNvPicPr>
          <p:nvPr/>
        </p:nvPicPr>
        <p:blipFill>
          <a:blip r:embed="rId3"/>
          <a:stretch>
            <a:fillRect/>
          </a:stretch>
        </p:blipFill>
        <p:spPr>
          <a:xfrm>
            <a:off x="26653" y="844601"/>
            <a:ext cx="4545347" cy="3418453"/>
          </a:xfrm>
          <a:prstGeom prst="rect">
            <a:avLst/>
          </a:prstGeom>
        </p:spPr>
      </p:pic>
      <p:pic>
        <p:nvPicPr>
          <p:cNvPr id="7" name="Image 6">
            <a:extLst>
              <a:ext uri="{FF2B5EF4-FFF2-40B4-BE49-F238E27FC236}">
                <a16:creationId xmlns:a16="http://schemas.microsoft.com/office/drawing/2014/main" id="{7AF36015-F224-FC44-272F-9FBA19FBFB0B}"/>
              </a:ext>
            </a:extLst>
          </p:cNvPr>
          <p:cNvPicPr>
            <a:picLocks noChangeAspect="1"/>
          </p:cNvPicPr>
          <p:nvPr/>
        </p:nvPicPr>
        <p:blipFill>
          <a:blip r:embed="rId4"/>
          <a:stretch>
            <a:fillRect/>
          </a:stretch>
        </p:blipFill>
        <p:spPr>
          <a:xfrm>
            <a:off x="4572000" y="844601"/>
            <a:ext cx="4375458" cy="4350702"/>
          </a:xfrm>
          <a:prstGeom prst="rect">
            <a:avLst/>
          </a:prstGeom>
        </p:spPr>
      </p:pic>
      <p:pic>
        <p:nvPicPr>
          <p:cNvPr id="9" name="Image 8">
            <a:extLst>
              <a:ext uri="{FF2B5EF4-FFF2-40B4-BE49-F238E27FC236}">
                <a16:creationId xmlns:a16="http://schemas.microsoft.com/office/drawing/2014/main" id="{E0DC4030-F98B-82CE-EF63-33E376B80CC0}"/>
              </a:ext>
            </a:extLst>
          </p:cNvPr>
          <p:cNvPicPr>
            <a:picLocks noChangeAspect="1"/>
          </p:cNvPicPr>
          <p:nvPr/>
        </p:nvPicPr>
        <p:blipFill>
          <a:blip r:embed="rId5"/>
          <a:stretch>
            <a:fillRect/>
          </a:stretch>
        </p:blipFill>
        <p:spPr>
          <a:xfrm>
            <a:off x="107773" y="4512527"/>
            <a:ext cx="4375458" cy="1080919"/>
          </a:xfrm>
          <a:prstGeom prst="rect">
            <a:avLst/>
          </a:prstGeom>
        </p:spPr>
      </p:pic>
    </p:spTree>
    <p:extLst>
      <p:ext uri="{BB962C8B-B14F-4D97-AF65-F5344CB8AC3E}">
        <p14:creationId xmlns:p14="http://schemas.microsoft.com/office/powerpoint/2010/main" val="2853294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AC93D78-FD9A-F366-BA26-F57C67A70D3D}"/>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F1350F3-1200-7DE4-4AF7-4566F02F295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ce qu’il faut retenir</a:t>
            </a:r>
            <a:endParaRPr dirty="0"/>
          </a:p>
        </p:txBody>
      </p:sp>
      <p:sp>
        <p:nvSpPr>
          <p:cNvPr id="291" name="Google Shape;291;g2aed57810c0_0_186">
            <a:extLst>
              <a:ext uri="{FF2B5EF4-FFF2-40B4-BE49-F238E27FC236}">
                <a16:creationId xmlns:a16="http://schemas.microsoft.com/office/drawing/2014/main" id="{6B9DB491-EF8E-3153-0F82-0CD09CA5C0E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marL="514350" indent="-285750">
              <a:buFont typeface="Arial" panose="020B0604020202020204" pitchFamily="34" charset="0"/>
              <a:buChar char="•"/>
            </a:pPr>
            <a:r>
              <a:rPr lang="fr-FR" dirty="0"/>
              <a:t>Adapter</a:t>
            </a:r>
          </a:p>
          <a:p>
            <a:pPr marL="584200" lvl="1" indent="0">
              <a:buNone/>
            </a:pPr>
            <a:r>
              <a:rPr lang="fr-FR" dirty="0">
                <a:solidFill>
                  <a:schemeClr val="bg1">
                    <a:lumMod val="50000"/>
                  </a:schemeClr>
                </a:solidFill>
              </a:rPr>
              <a:t>-&gt; Convertit l'interface d'une classe en une autre interface attendue par les clients.</a:t>
            </a:r>
          </a:p>
          <a:p>
            <a:pPr marL="584200" lvl="1" indent="0">
              <a:buNone/>
            </a:pPr>
            <a:r>
              <a:rPr lang="fr-FR" dirty="0">
                <a:solidFill>
                  <a:schemeClr val="bg1">
                    <a:lumMod val="50000"/>
                  </a:schemeClr>
                </a:solidFill>
              </a:rPr>
              <a:t>-&gt; Permet aux classes de travailler ensemble malgré des interfaces incompatibles.</a:t>
            </a:r>
          </a:p>
          <a:p>
            <a:pPr marL="514350" indent="-285750">
              <a:buFont typeface="Arial" panose="020B0604020202020204" pitchFamily="34" charset="0"/>
              <a:buChar char="•"/>
            </a:pPr>
            <a:r>
              <a:rPr lang="fr-FR" dirty="0"/>
              <a:t>Bridge</a:t>
            </a:r>
          </a:p>
          <a:p>
            <a:pPr marL="584200" lvl="1" indent="0">
              <a:buNone/>
            </a:pPr>
            <a:r>
              <a:rPr lang="fr-FR" dirty="0">
                <a:solidFill>
                  <a:schemeClr val="bg1">
                    <a:lumMod val="50000"/>
                  </a:schemeClr>
                </a:solidFill>
              </a:rPr>
              <a:t>-&gt; Sépare l'abstraction de son implémentation pour qu'elles puissent varier indépendamment.</a:t>
            </a:r>
          </a:p>
          <a:p>
            <a:pPr marL="584200" lvl="1" indent="0">
              <a:buNone/>
            </a:pPr>
            <a:r>
              <a:rPr lang="fr-FR" dirty="0">
                <a:solidFill>
                  <a:schemeClr val="bg1">
                    <a:lumMod val="50000"/>
                  </a:schemeClr>
                </a:solidFill>
              </a:rPr>
              <a:t>-&gt; Utile pour éviter la multiplication des sous-classes.</a:t>
            </a:r>
          </a:p>
          <a:p>
            <a:pPr marL="514350" indent="-285750">
              <a:buFont typeface="Arial" panose="020B0604020202020204" pitchFamily="34" charset="0"/>
              <a:buChar char="•"/>
            </a:pPr>
            <a:r>
              <a:rPr lang="fr-FR" dirty="0"/>
              <a:t>Composite</a:t>
            </a:r>
          </a:p>
          <a:p>
            <a:pPr marL="584200" lvl="1" indent="0">
              <a:buNone/>
            </a:pPr>
            <a:r>
              <a:rPr lang="fr-FR" dirty="0">
                <a:solidFill>
                  <a:schemeClr val="bg1">
                    <a:lumMod val="50000"/>
                  </a:schemeClr>
                </a:solidFill>
              </a:rPr>
              <a:t>-&gt; Permet de composer des objets en structures arborescentes pour représenter des hiérarchies partielles-totales.</a:t>
            </a:r>
          </a:p>
          <a:p>
            <a:pPr marL="584200" lvl="1" indent="0">
              <a:buNone/>
            </a:pPr>
            <a:r>
              <a:rPr lang="fr-FR" dirty="0">
                <a:solidFill>
                  <a:schemeClr val="bg1">
                    <a:lumMod val="50000"/>
                  </a:schemeClr>
                </a:solidFill>
              </a:rPr>
              <a:t>-&gt; Favorise la manipulation uniforme des objets simples et composés.</a:t>
            </a:r>
          </a:p>
          <a:p>
            <a:pPr marL="514350" indent="-285750">
              <a:buFont typeface="Arial" panose="020B0604020202020204" pitchFamily="34" charset="0"/>
              <a:buChar char="•"/>
            </a:pPr>
            <a:r>
              <a:rPr lang="fr-FR" dirty="0" err="1"/>
              <a:t>Decorator</a:t>
            </a:r>
            <a:endParaRPr lang="fr-FR" dirty="0"/>
          </a:p>
          <a:p>
            <a:pPr marL="584200" lvl="1" indent="0">
              <a:buNone/>
            </a:pPr>
            <a:r>
              <a:rPr lang="fr-FR" dirty="0">
                <a:solidFill>
                  <a:schemeClr val="bg1">
                    <a:lumMod val="50000"/>
                  </a:schemeClr>
                </a:solidFill>
              </a:rPr>
              <a:t>-&gt; Ajoute dynamiquement des responsabilités à un objet.</a:t>
            </a:r>
          </a:p>
          <a:p>
            <a:pPr marL="584200" lvl="1" indent="0">
              <a:buNone/>
            </a:pPr>
            <a:r>
              <a:rPr lang="fr-FR" dirty="0">
                <a:solidFill>
                  <a:schemeClr val="bg1">
                    <a:lumMod val="50000"/>
                  </a:schemeClr>
                </a:solidFill>
              </a:rPr>
              <a:t>-&gt; Offre une alternative flexible à la sous-classification pour étendre les fonctionnalités.</a:t>
            </a:r>
          </a:p>
          <a:p>
            <a:pPr marL="514350" indent="-285750">
              <a:buFont typeface="Arial" panose="020B0604020202020204" pitchFamily="34" charset="0"/>
              <a:buChar char="•"/>
            </a:pPr>
            <a:r>
              <a:rPr lang="fr-FR" dirty="0" err="1"/>
              <a:t>Facade</a:t>
            </a:r>
            <a:endParaRPr lang="fr-FR" dirty="0"/>
          </a:p>
          <a:p>
            <a:pPr marL="584200" lvl="1" indent="0">
              <a:buNone/>
            </a:pPr>
            <a:r>
              <a:rPr lang="fr-FR" dirty="0">
                <a:solidFill>
                  <a:schemeClr val="bg1">
                    <a:lumMod val="50000"/>
                  </a:schemeClr>
                </a:solidFill>
              </a:rPr>
              <a:t>-&gt; Fournit une interface simplifiée à un ensemble de classes ou un sous-système complexe.</a:t>
            </a:r>
          </a:p>
          <a:p>
            <a:pPr marL="584200" lvl="1" indent="0">
              <a:buNone/>
            </a:pPr>
            <a:r>
              <a:rPr lang="fr-FR" dirty="0">
                <a:solidFill>
                  <a:schemeClr val="bg1">
                    <a:lumMod val="50000"/>
                  </a:schemeClr>
                </a:solidFill>
              </a:rPr>
              <a:t>-&gt; Réduit la complexité apparente et simplifie l'utilisation du sous-système.</a:t>
            </a:r>
          </a:p>
          <a:p>
            <a:pPr marL="514350" indent="-285750">
              <a:buFont typeface="Arial" panose="020B0604020202020204" pitchFamily="34" charset="0"/>
              <a:buChar char="•"/>
            </a:pPr>
            <a:r>
              <a:rPr lang="fr-FR" dirty="0" err="1"/>
              <a:t>Flyweight</a:t>
            </a:r>
            <a:endParaRPr lang="fr-FR" dirty="0"/>
          </a:p>
          <a:p>
            <a:pPr marL="584200" lvl="1" indent="0">
              <a:buNone/>
            </a:pPr>
            <a:r>
              <a:rPr lang="fr-FR" dirty="0">
                <a:solidFill>
                  <a:schemeClr val="bg1">
                    <a:lumMod val="50000"/>
                  </a:schemeClr>
                </a:solidFill>
              </a:rPr>
              <a:t>-&gt; Supporte un grand nombre de petits objets efficients.</a:t>
            </a:r>
          </a:p>
          <a:p>
            <a:pPr marL="584200" lvl="1" indent="0">
              <a:buNone/>
            </a:pPr>
            <a:r>
              <a:rPr lang="fr-FR" dirty="0">
                <a:solidFill>
                  <a:schemeClr val="bg1">
                    <a:lumMod val="50000"/>
                  </a:schemeClr>
                </a:solidFill>
              </a:rPr>
              <a:t>-&gt; Partage les états communs pour réduire l'utilisation de mémoire.</a:t>
            </a:r>
          </a:p>
          <a:p>
            <a:pPr marL="514350" indent="-285750">
              <a:buFont typeface="Arial" panose="020B0604020202020204" pitchFamily="34" charset="0"/>
              <a:buChar char="•"/>
            </a:pPr>
            <a:r>
              <a:rPr lang="fr-FR" dirty="0"/>
              <a:t>Proxy</a:t>
            </a:r>
          </a:p>
          <a:p>
            <a:pPr marL="584200" lvl="1" indent="0">
              <a:buNone/>
            </a:pPr>
            <a:r>
              <a:rPr lang="fr-FR" dirty="0">
                <a:solidFill>
                  <a:schemeClr val="bg1">
                    <a:lumMod val="50000"/>
                  </a:schemeClr>
                </a:solidFill>
              </a:rPr>
              <a:t>-&gt; Fournit un substitut ou un espace réservé pour contrôler l'accès à un autre objet.</a:t>
            </a:r>
          </a:p>
          <a:p>
            <a:pPr marL="584200" lvl="1" indent="0">
              <a:buNone/>
            </a:pPr>
            <a:r>
              <a:rPr lang="fr-FR" dirty="0">
                <a:solidFill>
                  <a:schemeClr val="bg1">
                    <a:lumMod val="50000"/>
                  </a:schemeClr>
                </a:solidFill>
              </a:rPr>
              <a:t>-&gt; Utile pour la gestion à distance, la paresse, le contrôle d'accès, etc.</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26824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1F772AC3-636A-BD54-321F-8D4D95CEBAA0}"/>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2661C9ED-DC95-5031-54C5-73C86784F7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bonnes pratiques</a:t>
            </a:r>
            <a:endParaRPr dirty="0"/>
          </a:p>
        </p:txBody>
      </p:sp>
      <p:sp>
        <p:nvSpPr>
          <p:cNvPr id="298" name="Google Shape;298;g2aed57810c0_0_192">
            <a:extLst>
              <a:ext uri="{FF2B5EF4-FFF2-40B4-BE49-F238E27FC236}">
                <a16:creationId xmlns:a16="http://schemas.microsoft.com/office/drawing/2014/main" id="{43459D97-39F6-366C-8B63-E910DF458B4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Comprendre le contexte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Prioriser la simplicité</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794030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CD6307E-4052-F33D-94AA-AA03BF831A4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B02F052C-21CC-C8CF-8C54-5FAA0189C0B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4 Structuraux</a:t>
            </a:r>
            <a:endParaRPr dirty="0"/>
          </a:p>
        </p:txBody>
      </p:sp>
      <p:sp>
        <p:nvSpPr>
          <p:cNvPr id="312" name="Google Shape;312;g2aed57810c0_0_204">
            <a:extLst>
              <a:ext uri="{FF2B5EF4-FFF2-40B4-BE49-F238E27FC236}">
                <a16:creationId xmlns:a16="http://schemas.microsoft.com/office/drawing/2014/main" id="{BB382C21-4901-475E-8B5F-83A1B0684703}"/>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4 : Structuraux”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8716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ed57810c0_0_2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Structure et versionning Github</a:t>
            </a:r>
            <a:endParaRPr/>
          </a:p>
        </p:txBody>
      </p:sp>
      <p:sp>
        <p:nvSpPr>
          <p:cNvPr id="124" name="Google Shape;124;g2aed57810c0_0_2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Explique la cohérence du support de cours avec mon </a:t>
            </a:r>
            <a:r>
              <a:rPr lang="fr-FR" dirty="0" err="1"/>
              <a:t>github</a:t>
            </a:r>
            <a:r>
              <a:rPr lang="fr-FR" dirty="0"/>
              <a:t> (public)</a:t>
            </a:r>
            <a:endParaRPr dirty="0"/>
          </a:p>
          <a:p>
            <a:pPr marL="457200" lvl="0" indent="-342900" algn="l" rtl="0">
              <a:spcBef>
                <a:spcPts val="0"/>
              </a:spcBef>
              <a:spcAft>
                <a:spcPts val="0"/>
              </a:spcAft>
              <a:buSzPts val="1800"/>
              <a:buChar char="●"/>
            </a:pPr>
            <a:r>
              <a:rPr lang="fr-FR" dirty="0"/>
              <a:t>Ici  le lien vers le </a:t>
            </a:r>
            <a:r>
              <a:rPr lang="fr-FR" dirty="0" err="1"/>
              <a:t>github</a:t>
            </a:r>
            <a:r>
              <a:rPr lang="fr-FR" dirty="0"/>
              <a:t> de la formation.</a:t>
            </a:r>
            <a:endParaRPr dirty="0"/>
          </a:p>
          <a:p>
            <a:pPr marL="457200" lvl="0" indent="-342900" algn="l" rtl="0">
              <a:spcBef>
                <a:spcPts val="0"/>
              </a:spcBef>
              <a:spcAft>
                <a:spcPts val="0"/>
              </a:spcAft>
              <a:buSzPts val="1800"/>
              <a:buChar char="●"/>
            </a:pPr>
            <a:r>
              <a:rPr lang="fr-FR" dirty="0"/>
              <a:t>1 notion = 1 chapitre = 1 </a:t>
            </a:r>
            <a:r>
              <a:rPr lang="fr-FR" dirty="0" err="1"/>
              <a:t>comit</a:t>
            </a:r>
            <a:r>
              <a:rPr lang="fr-FR" dirty="0"/>
              <a:t> </a:t>
            </a:r>
            <a:r>
              <a:rPr lang="fr-FR" dirty="0" err="1"/>
              <a:t>Github</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Expliquez à vos stagiaires qu’après la formation ils pourront rejouer cette formation ou revoir certains point grâce à la cohérence de vos contenus. Grâce à la table des matière ils pourront revenir directement sur  les chapitres qui les </a:t>
            </a:r>
            <a:r>
              <a:rPr lang="fr-FR" sz="1400" i="1" dirty="0" err="1">
                <a:solidFill>
                  <a:schemeClr val="bg1">
                    <a:lumMod val="75000"/>
                  </a:schemeClr>
                </a:solidFill>
              </a:rPr>
              <a:t>interessent</a:t>
            </a:r>
            <a:r>
              <a:rPr lang="fr-FR" sz="1400" i="1" dirty="0">
                <a:solidFill>
                  <a:schemeClr val="bg1">
                    <a:lumMod val="75000"/>
                  </a:schemeClr>
                </a:solidFill>
              </a:rPr>
              <a:t>, et ils auront les mêmes </a:t>
            </a:r>
            <a:r>
              <a:rPr lang="fr-FR" sz="1400" i="1" dirty="0" err="1">
                <a:solidFill>
                  <a:schemeClr val="bg1">
                    <a:lumMod val="75000"/>
                  </a:schemeClr>
                </a:solidFill>
              </a:rPr>
              <a:t>repairs</a:t>
            </a:r>
            <a:r>
              <a:rPr lang="fr-FR" sz="1400" i="1" dirty="0">
                <a:solidFill>
                  <a:schemeClr val="bg1">
                    <a:lumMod val="75000"/>
                  </a:schemeClr>
                </a:solidFill>
              </a:rPr>
              <a:t> sur votre </a:t>
            </a:r>
            <a:r>
              <a:rPr lang="fr-FR" sz="1400" i="1" dirty="0" err="1">
                <a:solidFill>
                  <a:schemeClr val="bg1">
                    <a:lumMod val="75000"/>
                  </a:schemeClr>
                </a:solidFill>
              </a:rPr>
              <a:t>github</a:t>
            </a:r>
            <a:r>
              <a:rPr lang="fr-FR" sz="1400" i="1" dirty="0">
                <a:solidFill>
                  <a:schemeClr val="bg1">
                    <a:lumMod val="75000"/>
                  </a:schemeClr>
                </a:solidFill>
              </a:rPr>
              <a:t> parce que vous avez pensé à versionner à chaque chapitre et que le nom de chaque version est exactement le même que le titre donné à chaque chapitre. Vous donnerez ainsi l’impression aux stagiaires que vous avez produits des efforts de préparation et d’organisation pour leur apporter une formation de meilleure qualité. Vous pourrez aussi utiliser votre </a:t>
            </a:r>
            <a:r>
              <a:rPr lang="fr-FR" sz="1400" i="1" dirty="0" err="1">
                <a:solidFill>
                  <a:schemeClr val="bg1">
                    <a:lumMod val="75000"/>
                  </a:schemeClr>
                </a:solidFill>
              </a:rPr>
              <a:t>github</a:t>
            </a:r>
            <a:r>
              <a:rPr lang="fr-FR" sz="1400" i="1" dirty="0">
                <a:solidFill>
                  <a:schemeClr val="bg1">
                    <a:lumMod val="75000"/>
                  </a:schemeClr>
                </a:solidFill>
              </a:rPr>
              <a:t> et les heures de chaque </a:t>
            </a:r>
            <a:r>
              <a:rPr lang="fr-FR" sz="1400" i="1" dirty="0" err="1">
                <a:solidFill>
                  <a:schemeClr val="bg1">
                    <a:lumMod val="75000"/>
                  </a:schemeClr>
                </a:solidFill>
              </a:rPr>
              <a:t>comit</a:t>
            </a:r>
            <a:r>
              <a:rPr lang="fr-FR" sz="1400" i="1" dirty="0">
                <a:solidFill>
                  <a:schemeClr val="bg1">
                    <a:lumMod val="75000"/>
                  </a:schemeClr>
                </a:solidFill>
              </a:rPr>
              <a:t> pour savoir si le timing que vous aviez imaginé en préparant votre formation est conforme à la réalité ou si au contraire vous devez revoir votre timing sur la prochaine session.</a:t>
            </a:r>
            <a:endParaRPr sz="1400" i="1"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50B61D0-2B79-4EA9-2A4B-37332B83FD70}"/>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BA5EDBB5-CA3D-1170-4B32-EB0307A54213}"/>
              </a:ext>
            </a:extLst>
          </p:cNvPr>
          <p:cNvSpPr txBox="1">
            <a:spLocks noGrp="1"/>
          </p:cNvSpPr>
          <p:nvPr>
            <p:ph type="title"/>
          </p:nvPr>
        </p:nvSpPr>
        <p:spPr>
          <a:xfrm>
            <a:off x="1260018" y="2436722"/>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5 : Patterns comportementaux</a:t>
            </a:r>
            <a:endParaRPr dirty="0"/>
          </a:p>
        </p:txBody>
      </p:sp>
    </p:spTree>
    <p:extLst>
      <p:ext uri="{BB962C8B-B14F-4D97-AF65-F5344CB8AC3E}">
        <p14:creationId xmlns:p14="http://schemas.microsoft.com/office/powerpoint/2010/main" val="2109102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E584CF8-131A-F6EB-A140-F7879CF4AC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35142F-EA85-0C22-A5E5-EE5A4DD9018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1/3</a:t>
            </a:r>
          </a:p>
        </p:txBody>
      </p:sp>
      <p:sp>
        <p:nvSpPr>
          <p:cNvPr id="229" name="Google Shape;229;g2aed57810c0_0_122">
            <a:extLst>
              <a:ext uri="{FF2B5EF4-FFF2-40B4-BE49-F238E27FC236}">
                <a16:creationId xmlns:a16="http://schemas.microsoft.com/office/drawing/2014/main" id="{20079EDE-9087-A0E9-B675-AE1AD0ECF8D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Découplage de l’émetteur et du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Flexibilité dans le traitement des requêtes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les dépendances rigides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traitement des demandes ou des plaintes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Chaînes de filtres de traitement de requêtes HTTP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des responsabilités dans les logiciels</a:t>
            </a:r>
            <a:endParaRPr lang="fr-FR" dirty="0"/>
          </a:p>
        </p:txBody>
      </p:sp>
      <p:pic>
        <p:nvPicPr>
          <p:cNvPr id="5" name="Image 4">
            <a:extLst>
              <a:ext uri="{FF2B5EF4-FFF2-40B4-BE49-F238E27FC236}">
                <a16:creationId xmlns:a16="http://schemas.microsoft.com/office/drawing/2014/main" id="{33F0D2AB-07E4-57BB-316E-927014B47309}"/>
              </a:ext>
            </a:extLst>
          </p:cNvPr>
          <p:cNvPicPr>
            <a:picLocks noChangeAspect="1"/>
          </p:cNvPicPr>
          <p:nvPr/>
        </p:nvPicPr>
        <p:blipFill>
          <a:blip r:embed="rId3"/>
          <a:stretch>
            <a:fillRect/>
          </a:stretch>
        </p:blipFill>
        <p:spPr>
          <a:xfrm>
            <a:off x="4878599" y="1070517"/>
            <a:ext cx="3343915" cy="2210761"/>
          </a:xfrm>
          <a:prstGeom prst="rect">
            <a:avLst/>
          </a:prstGeom>
        </p:spPr>
      </p:pic>
    </p:spTree>
    <p:extLst>
      <p:ext uri="{BB962C8B-B14F-4D97-AF65-F5344CB8AC3E}">
        <p14:creationId xmlns:p14="http://schemas.microsoft.com/office/powerpoint/2010/main" val="182011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E6FE5DD-DEBE-4392-B608-F9768CA6915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7B5DD5-F24F-D555-9ABC-A90EA53BD29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2/3</a:t>
            </a:r>
          </a:p>
        </p:txBody>
      </p:sp>
      <p:pic>
        <p:nvPicPr>
          <p:cNvPr id="5" name="Image 4">
            <a:extLst>
              <a:ext uri="{FF2B5EF4-FFF2-40B4-BE49-F238E27FC236}">
                <a16:creationId xmlns:a16="http://schemas.microsoft.com/office/drawing/2014/main" id="{E38647C2-7FDF-7952-882A-4E841A57CBCE}"/>
              </a:ext>
            </a:extLst>
          </p:cNvPr>
          <p:cNvPicPr>
            <a:picLocks noChangeAspect="1"/>
          </p:cNvPicPr>
          <p:nvPr/>
        </p:nvPicPr>
        <p:blipFill>
          <a:blip r:embed="rId3"/>
          <a:stretch>
            <a:fillRect/>
          </a:stretch>
        </p:blipFill>
        <p:spPr>
          <a:xfrm>
            <a:off x="1001724" y="966440"/>
            <a:ext cx="7391489" cy="3901737"/>
          </a:xfrm>
          <a:prstGeom prst="rect">
            <a:avLst/>
          </a:prstGeom>
        </p:spPr>
      </p:pic>
    </p:spTree>
    <p:extLst>
      <p:ext uri="{BB962C8B-B14F-4D97-AF65-F5344CB8AC3E}">
        <p14:creationId xmlns:p14="http://schemas.microsoft.com/office/powerpoint/2010/main" val="2387296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188BB-9017-195A-AFB0-ACA612E6D25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0425107-DE58-3BE9-8EC1-97B6F932CD0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3/3</a:t>
            </a:r>
          </a:p>
        </p:txBody>
      </p:sp>
      <p:pic>
        <p:nvPicPr>
          <p:cNvPr id="6" name="Image 5">
            <a:extLst>
              <a:ext uri="{FF2B5EF4-FFF2-40B4-BE49-F238E27FC236}">
                <a16:creationId xmlns:a16="http://schemas.microsoft.com/office/drawing/2014/main" id="{CD9D53E8-D6BA-C9B7-C93E-57756367D887}"/>
              </a:ext>
            </a:extLst>
          </p:cNvPr>
          <p:cNvPicPr>
            <a:picLocks noChangeAspect="1"/>
          </p:cNvPicPr>
          <p:nvPr/>
        </p:nvPicPr>
        <p:blipFill>
          <a:blip r:embed="rId3"/>
          <a:stretch>
            <a:fillRect/>
          </a:stretch>
        </p:blipFill>
        <p:spPr>
          <a:xfrm>
            <a:off x="181039" y="691316"/>
            <a:ext cx="4027813" cy="4960429"/>
          </a:xfrm>
          <a:prstGeom prst="rect">
            <a:avLst/>
          </a:prstGeom>
        </p:spPr>
      </p:pic>
      <p:pic>
        <p:nvPicPr>
          <p:cNvPr id="9" name="Image 8">
            <a:extLst>
              <a:ext uri="{FF2B5EF4-FFF2-40B4-BE49-F238E27FC236}">
                <a16:creationId xmlns:a16="http://schemas.microsoft.com/office/drawing/2014/main" id="{68D734FB-C636-6638-4D05-314EB04296C6}"/>
              </a:ext>
            </a:extLst>
          </p:cNvPr>
          <p:cNvPicPr>
            <a:picLocks noChangeAspect="1"/>
          </p:cNvPicPr>
          <p:nvPr/>
        </p:nvPicPr>
        <p:blipFill>
          <a:blip r:embed="rId4"/>
          <a:stretch>
            <a:fillRect/>
          </a:stretch>
        </p:blipFill>
        <p:spPr>
          <a:xfrm>
            <a:off x="4348635" y="818948"/>
            <a:ext cx="4027813" cy="4397553"/>
          </a:xfrm>
          <a:prstGeom prst="rect">
            <a:avLst/>
          </a:prstGeom>
        </p:spPr>
      </p:pic>
    </p:spTree>
    <p:extLst>
      <p:ext uri="{BB962C8B-B14F-4D97-AF65-F5344CB8AC3E}">
        <p14:creationId xmlns:p14="http://schemas.microsoft.com/office/powerpoint/2010/main" val="1534687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8D1170A3-7796-972E-3D75-2E1D51D99A1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ABBDD14-0ADD-CF19-C1D6-B9F27DA6DD8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1/3</a:t>
            </a:r>
          </a:p>
        </p:txBody>
      </p:sp>
      <p:sp>
        <p:nvSpPr>
          <p:cNvPr id="229" name="Google Shape;229;g2aed57810c0_0_122">
            <a:extLst>
              <a:ext uri="{FF2B5EF4-FFF2-40B4-BE49-F238E27FC236}">
                <a16:creationId xmlns:a16="http://schemas.microsoft.com/office/drawing/2014/main" id="{1B3E07C9-4854-0309-9502-9E7AFD40D57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entre l’émetteur et le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Difficulté à ajouter de nouvelles commandes sans modifier le code existant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Impossibilité de traiter les opérations comme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Boutons d’interface utilisateur (UI)</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transactions avec annulation/répétition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Implémentation de macros dans les applications logicielles.</a:t>
            </a:r>
            <a:endParaRPr lang="fr-FR" dirty="0"/>
          </a:p>
        </p:txBody>
      </p:sp>
      <p:pic>
        <p:nvPicPr>
          <p:cNvPr id="3" name="Image 2">
            <a:extLst>
              <a:ext uri="{FF2B5EF4-FFF2-40B4-BE49-F238E27FC236}">
                <a16:creationId xmlns:a16="http://schemas.microsoft.com/office/drawing/2014/main" id="{7AFB0219-837A-148C-58F6-DFB890B5E377}"/>
              </a:ext>
            </a:extLst>
          </p:cNvPr>
          <p:cNvPicPr>
            <a:picLocks noChangeAspect="1"/>
          </p:cNvPicPr>
          <p:nvPr/>
        </p:nvPicPr>
        <p:blipFill>
          <a:blip r:embed="rId3"/>
          <a:stretch>
            <a:fillRect/>
          </a:stretch>
        </p:blipFill>
        <p:spPr>
          <a:xfrm>
            <a:off x="5721063" y="2163336"/>
            <a:ext cx="3311425" cy="2204292"/>
          </a:xfrm>
          <a:prstGeom prst="rect">
            <a:avLst/>
          </a:prstGeom>
        </p:spPr>
      </p:pic>
    </p:spTree>
    <p:extLst>
      <p:ext uri="{BB962C8B-B14F-4D97-AF65-F5344CB8AC3E}">
        <p14:creationId xmlns:p14="http://schemas.microsoft.com/office/powerpoint/2010/main" val="11381976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FC86010-F8CC-2EBD-8EE6-A1C2A8643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90AD6B0-BF3B-645D-752E-D93ED39C323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2/3</a:t>
            </a:r>
          </a:p>
        </p:txBody>
      </p:sp>
      <p:pic>
        <p:nvPicPr>
          <p:cNvPr id="3" name="Image 2">
            <a:extLst>
              <a:ext uri="{FF2B5EF4-FFF2-40B4-BE49-F238E27FC236}">
                <a16:creationId xmlns:a16="http://schemas.microsoft.com/office/drawing/2014/main" id="{46F3B0A0-634C-8EB9-5B94-1EAB5E5FE717}"/>
              </a:ext>
            </a:extLst>
          </p:cNvPr>
          <p:cNvPicPr>
            <a:picLocks noChangeAspect="1"/>
          </p:cNvPicPr>
          <p:nvPr/>
        </p:nvPicPr>
        <p:blipFill>
          <a:blip r:embed="rId3"/>
          <a:stretch>
            <a:fillRect/>
          </a:stretch>
        </p:blipFill>
        <p:spPr>
          <a:xfrm>
            <a:off x="628304" y="688519"/>
            <a:ext cx="7437745" cy="4974441"/>
          </a:xfrm>
          <a:prstGeom prst="rect">
            <a:avLst/>
          </a:prstGeom>
        </p:spPr>
      </p:pic>
    </p:spTree>
    <p:extLst>
      <p:ext uri="{BB962C8B-B14F-4D97-AF65-F5344CB8AC3E}">
        <p14:creationId xmlns:p14="http://schemas.microsoft.com/office/powerpoint/2010/main" val="693988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281EA51-EA8E-7B70-6D26-ABDD0C6C7AA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718BCC1-6614-A4F0-514B-69823872959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3/3</a:t>
            </a:r>
          </a:p>
        </p:txBody>
      </p:sp>
      <p:pic>
        <p:nvPicPr>
          <p:cNvPr id="4" name="Image 3">
            <a:extLst>
              <a:ext uri="{FF2B5EF4-FFF2-40B4-BE49-F238E27FC236}">
                <a16:creationId xmlns:a16="http://schemas.microsoft.com/office/drawing/2014/main" id="{A5D80555-9F06-83FB-B47C-DFC5048C881A}"/>
              </a:ext>
            </a:extLst>
          </p:cNvPr>
          <p:cNvPicPr>
            <a:picLocks noChangeAspect="1"/>
          </p:cNvPicPr>
          <p:nvPr/>
        </p:nvPicPr>
        <p:blipFill>
          <a:blip r:embed="rId3"/>
          <a:stretch>
            <a:fillRect/>
          </a:stretch>
        </p:blipFill>
        <p:spPr>
          <a:xfrm>
            <a:off x="0" y="854926"/>
            <a:ext cx="3799852" cy="4339683"/>
          </a:xfrm>
          <a:prstGeom prst="rect">
            <a:avLst/>
          </a:prstGeom>
        </p:spPr>
      </p:pic>
      <p:pic>
        <p:nvPicPr>
          <p:cNvPr id="6" name="Image 5">
            <a:extLst>
              <a:ext uri="{FF2B5EF4-FFF2-40B4-BE49-F238E27FC236}">
                <a16:creationId xmlns:a16="http://schemas.microsoft.com/office/drawing/2014/main" id="{D55F5386-BCDC-9622-002C-3C5ADAFC98F9}"/>
              </a:ext>
            </a:extLst>
          </p:cNvPr>
          <p:cNvPicPr>
            <a:picLocks noChangeAspect="1"/>
          </p:cNvPicPr>
          <p:nvPr/>
        </p:nvPicPr>
        <p:blipFill>
          <a:blip r:embed="rId4"/>
          <a:stretch>
            <a:fillRect/>
          </a:stretch>
        </p:blipFill>
        <p:spPr>
          <a:xfrm>
            <a:off x="3799852" y="854926"/>
            <a:ext cx="3271062" cy="3374359"/>
          </a:xfrm>
          <a:prstGeom prst="rect">
            <a:avLst/>
          </a:prstGeom>
        </p:spPr>
      </p:pic>
      <p:pic>
        <p:nvPicPr>
          <p:cNvPr id="8" name="Image 7">
            <a:extLst>
              <a:ext uri="{FF2B5EF4-FFF2-40B4-BE49-F238E27FC236}">
                <a16:creationId xmlns:a16="http://schemas.microsoft.com/office/drawing/2014/main" id="{A99D7277-85BF-F1D4-DFE5-110EA3C1B7E4}"/>
              </a:ext>
            </a:extLst>
          </p:cNvPr>
          <p:cNvPicPr>
            <a:picLocks noChangeAspect="1"/>
          </p:cNvPicPr>
          <p:nvPr/>
        </p:nvPicPr>
        <p:blipFill>
          <a:blip r:embed="rId5"/>
          <a:stretch>
            <a:fillRect/>
          </a:stretch>
        </p:blipFill>
        <p:spPr>
          <a:xfrm>
            <a:off x="5676316" y="3818126"/>
            <a:ext cx="2173332" cy="1787642"/>
          </a:xfrm>
          <a:prstGeom prst="rect">
            <a:avLst/>
          </a:prstGeom>
        </p:spPr>
      </p:pic>
    </p:spTree>
    <p:extLst>
      <p:ext uri="{BB962C8B-B14F-4D97-AF65-F5344CB8AC3E}">
        <p14:creationId xmlns:p14="http://schemas.microsoft.com/office/powerpoint/2010/main" val="4012159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D01325B-32D0-0184-3ACF-57199295BF2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FA4B361-08C6-56F7-5930-8073FAA400A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1/3</a:t>
            </a:r>
          </a:p>
        </p:txBody>
      </p:sp>
      <p:sp>
        <p:nvSpPr>
          <p:cNvPr id="229" name="Google Shape;229;g2aed57810c0_0_122">
            <a:extLst>
              <a:ext uri="{FF2B5EF4-FFF2-40B4-BE49-F238E27FC236}">
                <a16:creationId xmlns:a16="http://schemas.microsoft.com/office/drawing/2014/main" id="{F1566400-E3F3-7809-48E9-7B51F3D6B24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séquentiel</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de la structure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Itération uniforme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Collections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Traversée d’arborescences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Parcours de fichiers ou de répertoires</a:t>
            </a:r>
            <a:endParaRPr lang="fr-FR" dirty="0"/>
          </a:p>
        </p:txBody>
      </p:sp>
      <p:pic>
        <p:nvPicPr>
          <p:cNvPr id="3" name="Image 2">
            <a:extLst>
              <a:ext uri="{FF2B5EF4-FFF2-40B4-BE49-F238E27FC236}">
                <a16:creationId xmlns:a16="http://schemas.microsoft.com/office/drawing/2014/main" id="{4818FBF1-49CB-CDEC-AAFA-31A0D9444C62}"/>
              </a:ext>
            </a:extLst>
          </p:cNvPr>
          <p:cNvPicPr>
            <a:picLocks noChangeAspect="1"/>
          </p:cNvPicPr>
          <p:nvPr/>
        </p:nvPicPr>
        <p:blipFill>
          <a:blip r:embed="rId3"/>
          <a:stretch>
            <a:fillRect/>
          </a:stretch>
        </p:blipFill>
        <p:spPr>
          <a:xfrm>
            <a:off x="3942210" y="1323278"/>
            <a:ext cx="4275573" cy="2747666"/>
          </a:xfrm>
          <a:prstGeom prst="rect">
            <a:avLst/>
          </a:prstGeom>
        </p:spPr>
      </p:pic>
    </p:spTree>
    <p:extLst>
      <p:ext uri="{BB962C8B-B14F-4D97-AF65-F5344CB8AC3E}">
        <p14:creationId xmlns:p14="http://schemas.microsoft.com/office/powerpoint/2010/main" val="1945219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83FADAE-73FC-7E74-43BF-3062F2D9D9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9CF304C-2FEF-F173-8789-B68093482F8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2/3</a:t>
            </a:r>
          </a:p>
        </p:txBody>
      </p:sp>
      <p:pic>
        <p:nvPicPr>
          <p:cNvPr id="3" name="Image 2">
            <a:extLst>
              <a:ext uri="{FF2B5EF4-FFF2-40B4-BE49-F238E27FC236}">
                <a16:creationId xmlns:a16="http://schemas.microsoft.com/office/drawing/2014/main" id="{47C1963E-F25F-5AB1-AE86-96ECB05D6BF2}"/>
              </a:ext>
            </a:extLst>
          </p:cNvPr>
          <p:cNvPicPr>
            <a:picLocks noChangeAspect="1"/>
          </p:cNvPicPr>
          <p:nvPr/>
        </p:nvPicPr>
        <p:blipFill>
          <a:blip r:embed="rId3"/>
          <a:stretch>
            <a:fillRect/>
          </a:stretch>
        </p:blipFill>
        <p:spPr>
          <a:xfrm>
            <a:off x="1354814" y="1187812"/>
            <a:ext cx="5839640" cy="3696216"/>
          </a:xfrm>
          <a:prstGeom prst="rect">
            <a:avLst/>
          </a:prstGeom>
        </p:spPr>
      </p:pic>
    </p:spTree>
    <p:extLst>
      <p:ext uri="{BB962C8B-B14F-4D97-AF65-F5344CB8AC3E}">
        <p14:creationId xmlns:p14="http://schemas.microsoft.com/office/powerpoint/2010/main" val="819779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E95E0FF-AD4A-4A3C-9903-9DB7F377B7D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F3409C8-1CF3-4608-BE93-3F72DC432D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3/3</a:t>
            </a:r>
          </a:p>
        </p:txBody>
      </p:sp>
      <p:pic>
        <p:nvPicPr>
          <p:cNvPr id="4" name="Image 3">
            <a:extLst>
              <a:ext uri="{FF2B5EF4-FFF2-40B4-BE49-F238E27FC236}">
                <a16:creationId xmlns:a16="http://schemas.microsoft.com/office/drawing/2014/main" id="{88976191-A773-E2B1-DBE3-643DAE96C2D0}"/>
              </a:ext>
            </a:extLst>
          </p:cNvPr>
          <p:cNvPicPr>
            <a:picLocks noChangeAspect="1"/>
          </p:cNvPicPr>
          <p:nvPr/>
        </p:nvPicPr>
        <p:blipFill>
          <a:blip r:embed="rId3"/>
          <a:stretch>
            <a:fillRect/>
          </a:stretch>
        </p:blipFill>
        <p:spPr>
          <a:xfrm>
            <a:off x="127591" y="1955180"/>
            <a:ext cx="2298982" cy="2107400"/>
          </a:xfrm>
          <a:prstGeom prst="rect">
            <a:avLst/>
          </a:prstGeom>
        </p:spPr>
      </p:pic>
      <p:pic>
        <p:nvPicPr>
          <p:cNvPr id="6" name="Image 5">
            <a:extLst>
              <a:ext uri="{FF2B5EF4-FFF2-40B4-BE49-F238E27FC236}">
                <a16:creationId xmlns:a16="http://schemas.microsoft.com/office/drawing/2014/main" id="{B55B17C3-4A86-8158-6AA8-28F40E14904A}"/>
              </a:ext>
            </a:extLst>
          </p:cNvPr>
          <p:cNvPicPr>
            <a:picLocks noChangeAspect="1"/>
          </p:cNvPicPr>
          <p:nvPr/>
        </p:nvPicPr>
        <p:blipFill>
          <a:blip r:embed="rId4"/>
          <a:stretch>
            <a:fillRect/>
          </a:stretch>
        </p:blipFill>
        <p:spPr>
          <a:xfrm>
            <a:off x="2426573" y="755436"/>
            <a:ext cx="3200992" cy="4837771"/>
          </a:xfrm>
          <a:prstGeom prst="rect">
            <a:avLst/>
          </a:prstGeom>
        </p:spPr>
      </p:pic>
      <p:pic>
        <p:nvPicPr>
          <p:cNvPr id="8" name="Image 7">
            <a:extLst>
              <a:ext uri="{FF2B5EF4-FFF2-40B4-BE49-F238E27FC236}">
                <a16:creationId xmlns:a16="http://schemas.microsoft.com/office/drawing/2014/main" id="{6519303B-27B1-AB4D-C12E-F2525A484BD1}"/>
              </a:ext>
            </a:extLst>
          </p:cNvPr>
          <p:cNvPicPr>
            <a:picLocks noChangeAspect="1"/>
          </p:cNvPicPr>
          <p:nvPr/>
        </p:nvPicPr>
        <p:blipFill>
          <a:blip r:embed="rId5"/>
          <a:stretch>
            <a:fillRect/>
          </a:stretch>
        </p:blipFill>
        <p:spPr>
          <a:xfrm>
            <a:off x="5627565" y="2103102"/>
            <a:ext cx="3474956" cy="1673444"/>
          </a:xfrm>
          <a:prstGeom prst="rect">
            <a:avLst/>
          </a:prstGeom>
        </p:spPr>
      </p:pic>
    </p:spTree>
    <p:extLst>
      <p:ext uri="{BB962C8B-B14F-4D97-AF65-F5344CB8AC3E}">
        <p14:creationId xmlns:p14="http://schemas.microsoft.com/office/powerpoint/2010/main" val="41990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57810c0_0_3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Support de cours et outils pédagogiques</a:t>
            </a:r>
            <a:endParaRPr dirty="0"/>
          </a:p>
        </p:txBody>
      </p:sp>
      <p:sp>
        <p:nvSpPr>
          <p:cNvPr id="131" name="Google Shape;131;g2aed57810c0_0_3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le Slack ou Discord de la formation.</a:t>
            </a:r>
            <a:endParaRPr dirty="0"/>
          </a:p>
          <a:p>
            <a:pPr marL="457200" lvl="0" indent="-342900" algn="l" rtl="0">
              <a:spcBef>
                <a:spcPts val="0"/>
              </a:spcBef>
              <a:spcAft>
                <a:spcPts val="0"/>
              </a:spcAft>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spcBef>
                <a:spcPts val="0"/>
              </a:spcBef>
              <a:spcAft>
                <a:spcPts val="0"/>
              </a:spcAft>
              <a:buSzPts val="1800"/>
              <a:buChar char="●"/>
            </a:pPr>
            <a:r>
              <a:rPr lang="fr-FR" dirty="0"/>
              <a:t>Support de cours sur Teams et </a:t>
            </a:r>
            <a:r>
              <a:rPr lang="fr-FR" dirty="0" err="1"/>
              <a:t>Github</a:t>
            </a:r>
            <a:r>
              <a:rPr lang="fr-FR" dirty="0"/>
              <a:t> ou Drive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rappelez vous que les centres de formations ont l’obligation de présenter lors d’un audit </a:t>
            </a:r>
            <a:r>
              <a:rPr lang="fr-FR" sz="1400" i="1" dirty="0" err="1">
                <a:solidFill>
                  <a:schemeClr val="bg1">
                    <a:lumMod val="75000"/>
                  </a:schemeClr>
                </a:solidFill>
              </a:rPr>
              <a:t>Qualiopi</a:t>
            </a:r>
            <a:r>
              <a:rPr lang="fr-FR" sz="1400" i="1" dirty="0">
                <a:solidFill>
                  <a:schemeClr val="bg1">
                    <a:lumMod val="75000"/>
                  </a:schemeClr>
                </a:solidFill>
              </a:rPr>
              <a:t> les supports de cours et énoncés des TP de validation des acquis, n’oubliez pas de faire parvenir à </a:t>
            </a:r>
            <a:r>
              <a:rPr lang="fr-FR" sz="1400"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00" i="1" dirty="0">
                <a:solidFill>
                  <a:schemeClr val="bg1">
                    <a:lumMod val="75000"/>
                  </a:schemeClr>
                </a:solidFill>
              </a:rPr>
              <a:t> ces éléments quelques jours avant le début de votre formation); En mettant vos énoncés de TP sur votre support de cours, vous serez ainsi certain de les avoir fourni à M2I en plus de votre support de cours. Vous devez nous envoyer votre support de cours avant la formation pour qu’on puisse le transmettre à M2I, le mettre à disposition des stagiaires en début de formation sur Teams et sur </a:t>
            </a:r>
            <a:r>
              <a:rPr lang="fr-FR" sz="1400" i="1" dirty="0" err="1">
                <a:solidFill>
                  <a:schemeClr val="bg1">
                    <a:lumMod val="75000"/>
                  </a:schemeClr>
                </a:solidFill>
              </a:rPr>
              <a:t>Github</a:t>
            </a:r>
            <a:r>
              <a:rPr lang="fr-FR" sz="1400" i="1" dirty="0">
                <a:solidFill>
                  <a:schemeClr val="bg1">
                    <a:lumMod val="75000"/>
                  </a:schemeClr>
                </a:solidFill>
              </a:rPr>
              <a:t>. M2I et les stagiaires y auront ainsi toujours accès y compris après votre formation.</a:t>
            </a:r>
            <a:endParaRPr sz="1400" i="1" dirty="0">
              <a:solidFill>
                <a:schemeClr val="bg1">
                  <a:lumMod val="75000"/>
                </a:schemeClr>
              </a:solidFill>
            </a:endParaRPr>
          </a:p>
          <a:p>
            <a:pPr marL="0" lvl="0" indent="0" algn="l" rtl="0">
              <a:spcBef>
                <a:spcPts val="360"/>
              </a:spcBef>
              <a:spcAft>
                <a:spcPts val="0"/>
              </a:spcAft>
              <a:buNone/>
            </a:pPr>
            <a:endParaRPr sz="1400" i="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FFCDEE5-CD5B-FE47-1233-88FFAA4B417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0C8DEF4-F4A2-194D-3EE2-104B87CF4F2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1/3</a:t>
            </a:r>
          </a:p>
        </p:txBody>
      </p:sp>
      <p:sp>
        <p:nvSpPr>
          <p:cNvPr id="229" name="Google Shape;229;g2aed57810c0_0_122">
            <a:extLst>
              <a:ext uri="{FF2B5EF4-FFF2-40B4-BE49-F238E27FC236}">
                <a16:creationId xmlns:a16="http://schemas.microsoft.com/office/drawing/2014/main" id="{1D668A87-EB7F-8FC6-4004-D4FCBE4E44B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Communication complexe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Réduction des dépendances directes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Centralisation du contrôle</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complexe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chat ou messagerie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Simulateurs ou systèmes multi-agents</a:t>
            </a:r>
            <a:endParaRPr lang="fr-FR" dirty="0"/>
          </a:p>
        </p:txBody>
      </p:sp>
      <p:pic>
        <p:nvPicPr>
          <p:cNvPr id="3" name="Image 2">
            <a:extLst>
              <a:ext uri="{FF2B5EF4-FFF2-40B4-BE49-F238E27FC236}">
                <a16:creationId xmlns:a16="http://schemas.microsoft.com/office/drawing/2014/main" id="{D8B82AC6-7F3F-EB2A-9F4C-47515E9696A3}"/>
              </a:ext>
            </a:extLst>
          </p:cNvPr>
          <p:cNvPicPr>
            <a:picLocks noChangeAspect="1"/>
          </p:cNvPicPr>
          <p:nvPr/>
        </p:nvPicPr>
        <p:blipFill>
          <a:blip r:embed="rId3"/>
          <a:stretch>
            <a:fillRect/>
          </a:stretch>
        </p:blipFill>
        <p:spPr>
          <a:xfrm>
            <a:off x="3969648" y="1835567"/>
            <a:ext cx="5120590" cy="2372159"/>
          </a:xfrm>
          <a:prstGeom prst="rect">
            <a:avLst/>
          </a:prstGeom>
        </p:spPr>
      </p:pic>
    </p:spTree>
    <p:extLst>
      <p:ext uri="{BB962C8B-B14F-4D97-AF65-F5344CB8AC3E}">
        <p14:creationId xmlns:p14="http://schemas.microsoft.com/office/powerpoint/2010/main" val="40728914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6AACCA2-1A28-80B2-30BB-203B12F41F2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9FC052-AD26-DF2B-7247-172E757CB51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2/3</a:t>
            </a:r>
          </a:p>
        </p:txBody>
      </p:sp>
      <p:pic>
        <p:nvPicPr>
          <p:cNvPr id="3" name="Image 2">
            <a:extLst>
              <a:ext uri="{FF2B5EF4-FFF2-40B4-BE49-F238E27FC236}">
                <a16:creationId xmlns:a16="http://schemas.microsoft.com/office/drawing/2014/main" id="{331FDF31-9C89-02BB-D5A9-EA4444584774}"/>
              </a:ext>
            </a:extLst>
          </p:cNvPr>
          <p:cNvPicPr>
            <a:picLocks noChangeAspect="1"/>
          </p:cNvPicPr>
          <p:nvPr/>
        </p:nvPicPr>
        <p:blipFill>
          <a:blip r:embed="rId3"/>
          <a:stretch>
            <a:fillRect/>
          </a:stretch>
        </p:blipFill>
        <p:spPr>
          <a:xfrm>
            <a:off x="981161" y="755436"/>
            <a:ext cx="6311738" cy="4692421"/>
          </a:xfrm>
          <a:prstGeom prst="rect">
            <a:avLst/>
          </a:prstGeom>
        </p:spPr>
      </p:pic>
    </p:spTree>
    <p:extLst>
      <p:ext uri="{BB962C8B-B14F-4D97-AF65-F5344CB8AC3E}">
        <p14:creationId xmlns:p14="http://schemas.microsoft.com/office/powerpoint/2010/main" val="435952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E75C53-6D4F-903A-1510-FFB846A70D6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BE52A5B-D3E1-0B58-EE4A-0F357EB55A8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3/3</a:t>
            </a:r>
          </a:p>
        </p:txBody>
      </p:sp>
      <p:pic>
        <p:nvPicPr>
          <p:cNvPr id="4" name="Image 3">
            <a:extLst>
              <a:ext uri="{FF2B5EF4-FFF2-40B4-BE49-F238E27FC236}">
                <a16:creationId xmlns:a16="http://schemas.microsoft.com/office/drawing/2014/main" id="{F2DDFFF0-E98F-8308-C989-059028BB75A9}"/>
              </a:ext>
            </a:extLst>
          </p:cNvPr>
          <p:cNvPicPr>
            <a:picLocks noChangeAspect="1"/>
          </p:cNvPicPr>
          <p:nvPr/>
        </p:nvPicPr>
        <p:blipFill>
          <a:blip r:embed="rId3"/>
          <a:stretch>
            <a:fillRect/>
          </a:stretch>
        </p:blipFill>
        <p:spPr>
          <a:xfrm>
            <a:off x="301201" y="723531"/>
            <a:ext cx="2625720" cy="4991469"/>
          </a:xfrm>
          <a:prstGeom prst="rect">
            <a:avLst/>
          </a:prstGeom>
        </p:spPr>
      </p:pic>
      <p:pic>
        <p:nvPicPr>
          <p:cNvPr id="6" name="Image 5">
            <a:extLst>
              <a:ext uri="{FF2B5EF4-FFF2-40B4-BE49-F238E27FC236}">
                <a16:creationId xmlns:a16="http://schemas.microsoft.com/office/drawing/2014/main" id="{98CD26D9-8126-4B26-373E-EF362336EDB4}"/>
              </a:ext>
            </a:extLst>
          </p:cNvPr>
          <p:cNvPicPr>
            <a:picLocks noChangeAspect="1"/>
          </p:cNvPicPr>
          <p:nvPr/>
        </p:nvPicPr>
        <p:blipFill>
          <a:blip r:embed="rId4"/>
          <a:stretch>
            <a:fillRect/>
          </a:stretch>
        </p:blipFill>
        <p:spPr>
          <a:xfrm>
            <a:off x="2983586" y="723531"/>
            <a:ext cx="2901274" cy="3134791"/>
          </a:xfrm>
          <a:prstGeom prst="rect">
            <a:avLst/>
          </a:prstGeom>
        </p:spPr>
      </p:pic>
      <p:pic>
        <p:nvPicPr>
          <p:cNvPr id="8" name="Image 7">
            <a:extLst>
              <a:ext uri="{FF2B5EF4-FFF2-40B4-BE49-F238E27FC236}">
                <a16:creationId xmlns:a16="http://schemas.microsoft.com/office/drawing/2014/main" id="{70AE891E-57C7-68DB-661F-F86A0D0AEB9E}"/>
              </a:ext>
            </a:extLst>
          </p:cNvPr>
          <p:cNvPicPr>
            <a:picLocks noChangeAspect="1"/>
          </p:cNvPicPr>
          <p:nvPr/>
        </p:nvPicPr>
        <p:blipFill>
          <a:blip r:embed="rId5"/>
          <a:stretch>
            <a:fillRect/>
          </a:stretch>
        </p:blipFill>
        <p:spPr>
          <a:xfrm>
            <a:off x="5065824" y="3219265"/>
            <a:ext cx="3648835" cy="1912020"/>
          </a:xfrm>
          <a:prstGeom prst="rect">
            <a:avLst/>
          </a:prstGeom>
        </p:spPr>
      </p:pic>
    </p:spTree>
    <p:extLst>
      <p:ext uri="{BB962C8B-B14F-4D97-AF65-F5344CB8AC3E}">
        <p14:creationId xmlns:p14="http://schemas.microsoft.com/office/powerpoint/2010/main" val="33299088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606FBCC-55E4-35D7-5FD9-C5EAE9C4317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3ACAED5C-B32D-9E6C-81A5-D9D3C1E8A960}"/>
              </a:ext>
            </a:extLst>
          </p:cNvPr>
          <p:cNvSpPr txBox="1">
            <a:spLocks noGrp="1"/>
          </p:cNvSpPr>
          <p:nvPr>
            <p:ph type="title"/>
          </p:nvPr>
        </p:nvSpPr>
        <p:spPr>
          <a:xfrm>
            <a:off x="911250" y="315245"/>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1/3</a:t>
            </a:r>
          </a:p>
        </p:txBody>
      </p:sp>
      <p:sp>
        <p:nvSpPr>
          <p:cNvPr id="229" name="Google Shape;229;g2aed57810c0_0_122">
            <a:extLst>
              <a:ext uri="{FF2B5EF4-FFF2-40B4-BE49-F238E27FC236}">
                <a16:creationId xmlns:a16="http://schemas.microsoft.com/office/drawing/2014/main" id="{8F61F9E6-95A0-3147-217A-827ADC1C926C}"/>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Sauvegarde et restauration de l’état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Isolation des détails internes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Support de l’annulation (undo)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des données encapsulées</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 de texte : ctrl Z</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 points de sauvegarde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Logiciel de dessin : étapes de création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de configuration : retour à l’état initial</a:t>
            </a:r>
            <a:endParaRPr lang="fr-FR" dirty="0"/>
          </a:p>
        </p:txBody>
      </p:sp>
      <p:pic>
        <p:nvPicPr>
          <p:cNvPr id="3" name="Image 2">
            <a:extLst>
              <a:ext uri="{FF2B5EF4-FFF2-40B4-BE49-F238E27FC236}">
                <a16:creationId xmlns:a16="http://schemas.microsoft.com/office/drawing/2014/main" id="{4BF3CD65-04C9-3E0F-E523-E7C4B8988C61}"/>
              </a:ext>
            </a:extLst>
          </p:cNvPr>
          <p:cNvPicPr>
            <a:picLocks noChangeAspect="1"/>
          </p:cNvPicPr>
          <p:nvPr/>
        </p:nvPicPr>
        <p:blipFill>
          <a:blip r:embed="rId3"/>
          <a:stretch>
            <a:fillRect/>
          </a:stretch>
        </p:blipFill>
        <p:spPr>
          <a:xfrm>
            <a:off x="4139197" y="1395368"/>
            <a:ext cx="4700453" cy="3164036"/>
          </a:xfrm>
          <a:prstGeom prst="rect">
            <a:avLst/>
          </a:prstGeom>
        </p:spPr>
      </p:pic>
    </p:spTree>
    <p:extLst>
      <p:ext uri="{BB962C8B-B14F-4D97-AF65-F5344CB8AC3E}">
        <p14:creationId xmlns:p14="http://schemas.microsoft.com/office/powerpoint/2010/main" val="41269426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B892C9F-440F-DCAA-559E-AEE02FAE500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0EF5708-AC80-7FFD-F5CE-C4F021DCD85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2/3</a:t>
            </a:r>
          </a:p>
        </p:txBody>
      </p:sp>
      <p:pic>
        <p:nvPicPr>
          <p:cNvPr id="3" name="Image 2">
            <a:extLst>
              <a:ext uri="{FF2B5EF4-FFF2-40B4-BE49-F238E27FC236}">
                <a16:creationId xmlns:a16="http://schemas.microsoft.com/office/drawing/2014/main" id="{4BA320E1-7666-D986-8C9C-CD3D2FAE1063}"/>
              </a:ext>
            </a:extLst>
          </p:cNvPr>
          <p:cNvPicPr>
            <a:picLocks noChangeAspect="1"/>
          </p:cNvPicPr>
          <p:nvPr/>
        </p:nvPicPr>
        <p:blipFill>
          <a:blip r:embed="rId3"/>
          <a:stretch>
            <a:fillRect/>
          </a:stretch>
        </p:blipFill>
        <p:spPr>
          <a:xfrm>
            <a:off x="604597" y="755436"/>
            <a:ext cx="7260024" cy="3859448"/>
          </a:xfrm>
          <a:prstGeom prst="rect">
            <a:avLst/>
          </a:prstGeom>
        </p:spPr>
      </p:pic>
    </p:spTree>
    <p:extLst>
      <p:ext uri="{BB962C8B-B14F-4D97-AF65-F5344CB8AC3E}">
        <p14:creationId xmlns:p14="http://schemas.microsoft.com/office/powerpoint/2010/main" val="1831743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3A9EC19-6D51-E720-C0A6-6CC477C1626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40C28F-4635-E56D-1F49-30DB49C9244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3/3</a:t>
            </a:r>
          </a:p>
        </p:txBody>
      </p:sp>
      <p:pic>
        <p:nvPicPr>
          <p:cNvPr id="4" name="Image 3">
            <a:extLst>
              <a:ext uri="{FF2B5EF4-FFF2-40B4-BE49-F238E27FC236}">
                <a16:creationId xmlns:a16="http://schemas.microsoft.com/office/drawing/2014/main" id="{61792E98-EA28-1A95-3316-41F514035081}"/>
              </a:ext>
            </a:extLst>
          </p:cNvPr>
          <p:cNvPicPr>
            <a:picLocks noChangeAspect="1"/>
          </p:cNvPicPr>
          <p:nvPr/>
        </p:nvPicPr>
        <p:blipFill>
          <a:blip r:embed="rId3"/>
          <a:stretch>
            <a:fillRect/>
          </a:stretch>
        </p:blipFill>
        <p:spPr>
          <a:xfrm>
            <a:off x="268348" y="794480"/>
            <a:ext cx="4433371" cy="4644484"/>
          </a:xfrm>
          <a:prstGeom prst="rect">
            <a:avLst/>
          </a:prstGeom>
        </p:spPr>
      </p:pic>
      <p:pic>
        <p:nvPicPr>
          <p:cNvPr id="6" name="Image 5">
            <a:extLst>
              <a:ext uri="{FF2B5EF4-FFF2-40B4-BE49-F238E27FC236}">
                <a16:creationId xmlns:a16="http://schemas.microsoft.com/office/drawing/2014/main" id="{AB77D420-D025-BA7A-3852-B37878D6BE6C}"/>
              </a:ext>
            </a:extLst>
          </p:cNvPr>
          <p:cNvPicPr>
            <a:picLocks noChangeAspect="1"/>
          </p:cNvPicPr>
          <p:nvPr/>
        </p:nvPicPr>
        <p:blipFill>
          <a:blip r:embed="rId4"/>
          <a:stretch>
            <a:fillRect/>
          </a:stretch>
        </p:blipFill>
        <p:spPr>
          <a:xfrm>
            <a:off x="4932178" y="1171339"/>
            <a:ext cx="3810532" cy="3372321"/>
          </a:xfrm>
          <a:prstGeom prst="rect">
            <a:avLst/>
          </a:prstGeom>
        </p:spPr>
      </p:pic>
    </p:spTree>
    <p:extLst>
      <p:ext uri="{BB962C8B-B14F-4D97-AF65-F5344CB8AC3E}">
        <p14:creationId xmlns:p14="http://schemas.microsoft.com/office/powerpoint/2010/main" val="189520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1129069-C3D0-4629-FF5E-2327EC79488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9A474A-88D4-CD9A-9AA6-A98915D64E6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1/3</a:t>
            </a:r>
          </a:p>
        </p:txBody>
      </p:sp>
      <p:sp>
        <p:nvSpPr>
          <p:cNvPr id="229" name="Google Shape;229;g2aed57810c0_0_122">
            <a:extLst>
              <a:ext uri="{FF2B5EF4-FFF2-40B4-BE49-F238E27FC236}">
                <a16:creationId xmlns:a16="http://schemas.microsoft.com/office/drawing/2014/main" id="{A4B2AB2B-1E7D-BB8C-3218-DBC9925BE8A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Besoin de notifier automatiquement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Réaction aux changements d’état d’un objet central</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réactives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Modèles de conception de logiciels de publication-abonnement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Notifications en temps réel</a:t>
            </a:r>
            <a:endParaRPr lang="fr-FR" dirty="0"/>
          </a:p>
        </p:txBody>
      </p:sp>
      <p:pic>
        <p:nvPicPr>
          <p:cNvPr id="3" name="Image 2">
            <a:extLst>
              <a:ext uri="{FF2B5EF4-FFF2-40B4-BE49-F238E27FC236}">
                <a16:creationId xmlns:a16="http://schemas.microsoft.com/office/drawing/2014/main" id="{5AEBFD91-AAD6-0B94-3654-7D845F1CACCD}"/>
              </a:ext>
            </a:extLst>
          </p:cNvPr>
          <p:cNvPicPr>
            <a:picLocks noChangeAspect="1"/>
          </p:cNvPicPr>
          <p:nvPr/>
        </p:nvPicPr>
        <p:blipFill>
          <a:blip r:embed="rId3"/>
          <a:stretch>
            <a:fillRect/>
          </a:stretch>
        </p:blipFill>
        <p:spPr>
          <a:xfrm>
            <a:off x="5285679" y="960879"/>
            <a:ext cx="3687336" cy="2560650"/>
          </a:xfrm>
          <a:prstGeom prst="rect">
            <a:avLst/>
          </a:prstGeom>
        </p:spPr>
      </p:pic>
    </p:spTree>
    <p:extLst>
      <p:ext uri="{BB962C8B-B14F-4D97-AF65-F5344CB8AC3E}">
        <p14:creationId xmlns:p14="http://schemas.microsoft.com/office/powerpoint/2010/main" val="4157965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B2F90C-4C8B-4433-582C-C2B1479DDB1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07F99C5-38BC-A427-886E-FF5A7348F6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2/3</a:t>
            </a:r>
          </a:p>
        </p:txBody>
      </p:sp>
      <p:pic>
        <p:nvPicPr>
          <p:cNvPr id="3" name="Image 2">
            <a:extLst>
              <a:ext uri="{FF2B5EF4-FFF2-40B4-BE49-F238E27FC236}">
                <a16:creationId xmlns:a16="http://schemas.microsoft.com/office/drawing/2014/main" id="{E704F02F-D867-C5B7-144D-58D176AA9C7A}"/>
              </a:ext>
            </a:extLst>
          </p:cNvPr>
          <p:cNvPicPr>
            <a:picLocks noChangeAspect="1"/>
          </p:cNvPicPr>
          <p:nvPr/>
        </p:nvPicPr>
        <p:blipFill>
          <a:blip r:embed="rId3"/>
          <a:stretch>
            <a:fillRect/>
          </a:stretch>
        </p:blipFill>
        <p:spPr>
          <a:xfrm>
            <a:off x="301201" y="755436"/>
            <a:ext cx="7532321" cy="4766025"/>
          </a:xfrm>
          <a:prstGeom prst="rect">
            <a:avLst/>
          </a:prstGeom>
        </p:spPr>
      </p:pic>
    </p:spTree>
    <p:extLst>
      <p:ext uri="{BB962C8B-B14F-4D97-AF65-F5344CB8AC3E}">
        <p14:creationId xmlns:p14="http://schemas.microsoft.com/office/powerpoint/2010/main" val="2138059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7C33FD-193B-2A2C-5B73-7A202CD09A7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3C51D0A-E0DC-8F49-3F53-5B7E644FC03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3/3</a:t>
            </a:r>
          </a:p>
        </p:txBody>
      </p:sp>
      <p:pic>
        <p:nvPicPr>
          <p:cNvPr id="4" name="Image 3">
            <a:extLst>
              <a:ext uri="{FF2B5EF4-FFF2-40B4-BE49-F238E27FC236}">
                <a16:creationId xmlns:a16="http://schemas.microsoft.com/office/drawing/2014/main" id="{4717C904-6D86-AC88-E542-E4E67D51E478}"/>
              </a:ext>
            </a:extLst>
          </p:cNvPr>
          <p:cNvPicPr>
            <a:picLocks noChangeAspect="1"/>
          </p:cNvPicPr>
          <p:nvPr/>
        </p:nvPicPr>
        <p:blipFill>
          <a:blip r:embed="rId3"/>
          <a:stretch>
            <a:fillRect/>
          </a:stretch>
        </p:blipFill>
        <p:spPr>
          <a:xfrm>
            <a:off x="792663" y="825190"/>
            <a:ext cx="2205588" cy="4889810"/>
          </a:xfrm>
          <a:prstGeom prst="rect">
            <a:avLst/>
          </a:prstGeom>
        </p:spPr>
      </p:pic>
      <p:pic>
        <p:nvPicPr>
          <p:cNvPr id="6" name="Image 5">
            <a:extLst>
              <a:ext uri="{FF2B5EF4-FFF2-40B4-BE49-F238E27FC236}">
                <a16:creationId xmlns:a16="http://schemas.microsoft.com/office/drawing/2014/main" id="{B8E8AAC5-DEA7-7BAD-A273-F033975D81DA}"/>
              </a:ext>
            </a:extLst>
          </p:cNvPr>
          <p:cNvPicPr>
            <a:picLocks noChangeAspect="1"/>
          </p:cNvPicPr>
          <p:nvPr/>
        </p:nvPicPr>
        <p:blipFill>
          <a:blip r:embed="rId4"/>
          <a:stretch>
            <a:fillRect/>
          </a:stretch>
        </p:blipFill>
        <p:spPr>
          <a:xfrm>
            <a:off x="3178537" y="825189"/>
            <a:ext cx="4300213" cy="4407527"/>
          </a:xfrm>
          <a:prstGeom prst="rect">
            <a:avLst/>
          </a:prstGeom>
        </p:spPr>
      </p:pic>
    </p:spTree>
    <p:extLst>
      <p:ext uri="{BB962C8B-B14F-4D97-AF65-F5344CB8AC3E}">
        <p14:creationId xmlns:p14="http://schemas.microsoft.com/office/powerpoint/2010/main" val="733862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D4C6C9-1E8C-441B-2513-0376BCE9FBD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B75F2D-CB22-ADF6-C160-8ED460F2D0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1/3</a:t>
            </a:r>
          </a:p>
        </p:txBody>
      </p:sp>
      <p:sp>
        <p:nvSpPr>
          <p:cNvPr id="229" name="Google Shape;229;g2aed57810c0_0_122">
            <a:extLst>
              <a:ext uri="{FF2B5EF4-FFF2-40B4-BE49-F238E27FC236}">
                <a16:creationId xmlns:a16="http://schemas.microsoft.com/office/drawing/2014/main" id="{AEE508F4-F9F1-C084-92AC-F344D2865E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complexe des états d’un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Multiplication des structures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Évolution dynamique du comportement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Machine à états finis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Feu de circulation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Lecteur de média (lecture, pause, stop)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Processus de commande en ligne (panier, commande, livraison)</a:t>
            </a:r>
          </a:p>
        </p:txBody>
      </p:sp>
      <p:pic>
        <p:nvPicPr>
          <p:cNvPr id="3" name="Image 2">
            <a:extLst>
              <a:ext uri="{FF2B5EF4-FFF2-40B4-BE49-F238E27FC236}">
                <a16:creationId xmlns:a16="http://schemas.microsoft.com/office/drawing/2014/main" id="{B2E23120-3F7D-BF83-1180-244BFFD28264}"/>
              </a:ext>
            </a:extLst>
          </p:cNvPr>
          <p:cNvPicPr>
            <a:picLocks noChangeAspect="1"/>
          </p:cNvPicPr>
          <p:nvPr/>
        </p:nvPicPr>
        <p:blipFill>
          <a:blip r:embed="rId3"/>
          <a:stretch>
            <a:fillRect/>
          </a:stretch>
        </p:blipFill>
        <p:spPr>
          <a:xfrm>
            <a:off x="4694706" y="1300976"/>
            <a:ext cx="4435535" cy="2817541"/>
          </a:xfrm>
          <a:prstGeom prst="rect">
            <a:avLst/>
          </a:prstGeom>
        </p:spPr>
      </p:pic>
    </p:spTree>
    <p:extLst>
      <p:ext uri="{BB962C8B-B14F-4D97-AF65-F5344CB8AC3E}">
        <p14:creationId xmlns:p14="http://schemas.microsoft.com/office/powerpoint/2010/main" val="88329166"/>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8790</Words>
  <Application>Microsoft Office PowerPoint</Application>
  <PresentationFormat>Affichage à l'écran (16:10)</PresentationFormat>
  <Paragraphs>1071</Paragraphs>
  <Slides>150</Slides>
  <Notes>150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150</vt:i4>
      </vt:variant>
    </vt:vector>
  </HeadingPairs>
  <TitlesOfParts>
    <vt:vector size="157" baseType="lpstr">
      <vt:lpstr>Calibri</vt:lpstr>
      <vt:lpstr>Lato</vt:lpstr>
      <vt:lpstr>Montserrat ExtraBold</vt:lpstr>
      <vt:lpstr>Montserrat</vt:lpstr>
      <vt:lpstr>Arial</vt:lpstr>
      <vt:lpstr>Calibri Light</vt:lpstr>
      <vt:lpstr>Thème Office</vt:lpstr>
      <vt:lpstr>Présentation PowerPoint</vt:lpstr>
      <vt:lpstr>Bienvenue sur cette formation M2I</vt:lpstr>
      <vt:lpstr>Le réseau M2I Formation</vt:lpstr>
      <vt:lpstr>Le groupe M2I</vt:lpstr>
      <vt:lpstr>Horaire et convocations</vt:lpstr>
      <vt:lpstr>Présentations et prérequis</vt:lpstr>
      <vt:lpstr>Déroulé et structure de la formation et formalités</vt:lpstr>
      <vt:lpstr>Structure et versionning Github</vt:lpstr>
      <vt:lpstr>Support de cours et outils pédagogiques</vt:lpstr>
      <vt:lpstr>Validation des acquis au quotidien</vt:lpstr>
      <vt:lpstr>L’application et les TP de la formation</vt:lpstr>
      <vt:lpstr>Table des matières</vt:lpstr>
      <vt:lpstr>Bilan de début de formation</vt:lpstr>
      <vt:lpstr>Chapitre 1 : Présentation générale</vt:lpstr>
      <vt:lpstr>Raisons d'être des Design Patterns, l'expérience réutilisée</vt:lpstr>
      <vt:lpstr>Fondements des Design Patterns</vt:lpstr>
      <vt:lpstr>Liens entre UML, conception et Design Patterns</vt:lpstr>
      <vt:lpstr>Principaux Diagrammes UML</vt:lpstr>
      <vt:lpstr>Domaines d'application des Design Patterns</vt:lpstr>
      <vt:lpstr>Formalisation des Design Patterns</vt:lpstr>
      <vt:lpstr>Familles de Patterns (GoF, GRASP)</vt:lpstr>
      <vt:lpstr>Présentation générale : Exercice</vt:lpstr>
      <vt:lpstr>Présentation générale : ce qu’il faut retenir</vt:lpstr>
      <vt:lpstr>Présentation générale : les conseils du formateur</vt:lpstr>
      <vt:lpstr>Comit chapitre 1 </vt:lpstr>
      <vt:lpstr>Chapitre 2 : Patterns de construction d’objets (créateur)</vt:lpstr>
      <vt:lpstr>Créateurs : Singleton 1/2</vt:lpstr>
      <vt:lpstr>Créateurs : Singleton 2/2</vt:lpstr>
      <vt:lpstr>Créateurs : Factory 1/3</vt:lpstr>
      <vt:lpstr>Créateurs : Factory 2/3 (UML)</vt:lpstr>
      <vt:lpstr>Créateurs : Factory 3/3</vt:lpstr>
      <vt:lpstr>Créateurs : Builder 1/3</vt:lpstr>
      <vt:lpstr>Créateurs : Builder 2/3 (UML)</vt:lpstr>
      <vt:lpstr>Créateurs : Builder 3/3</vt:lpstr>
      <vt:lpstr>Créateurs : Prototype 1/3</vt:lpstr>
      <vt:lpstr>Créateurs : Prototype 2/3 (UML)</vt:lpstr>
      <vt:lpstr>Créateurs : Prototype 3/3</vt:lpstr>
      <vt:lpstr>Patterns créateurs : TP singleton</vt:lpstr>
      <vt:lpstr>Patterns créateurs : TP factory</vt:lpstr>
      <vt:lpstr>Patterns créateurs : TP prototype</vt:lpstr>
      <vt:lpstr>Patterns créateurs : ce qu’il faut retenir</vt:lpstr>
      <vt:lpstr>Patterns créateurs : bonnes pratiques</vt:lpstr>
      <vt:lpstr>Patterns créateurs : les conseils du formateur</vt:lpstr>
      <vt:lpstr>Commit chapitre 2 : Patterns créateurs </vt:lpstr>
      <vt:lpstr>Chapitre 3 : Les anti-patterns  </vt:lpstr>
      <vt:lpstr>Chapitre 3 : Cas du singleton</vt:lpstr>
      <vt:lpstr>Chapitre 3 : Cas du modèle anémique</vt:lpstr>
      <vt:lpstr>Les anti-patterns : exercice</vt:lpstr>
      <vt:lpstr>Les anti-patterns : ce qu’il faut retenir</vt:lpstr>
      <vt:lpstr>Les anti-patterns : bonnes pratiques</vt:lpstr>
      <vt:lpstr>Les anti-patterns : les conseils du formateur</vt:lpstr>
      <vt:lpstr>Comit chapitre 3 Les anti-patterns </vt:lpstr>
      <vt:lpstr>Chapitre 4 : Patterns de structuration (structuraux)</vt:lpstr>
      <vt:lpstr>Structuraux : Adapter 1/3</vt:lpstr>
      <vt:lpstr>Structuraux : Adapter 2/3</vt:lpstr>
      <vt:lpstr>Structuraux : Adapter 3/3</vt:lpstr>
      <vt:lpstr>Structuraux : Bridge 1/3</vt:lpstr>
      <vt:lpstr>Structuraux : Bridge 2/3</vt:lpstr>
      <vt:lpstr>Structuraux : Bridge 3/3</vt:lpstr>
      <vt:lpstr>Structuraux : Composite 1/3</vt:lpstr>
      <vt:lpstr>Structuraux : Composite 2/3</vt:lpstr>
      <vt:lpstr>Structuraux : Composite 3/3</vt:lpstr>
      <vt:lpstr>Structuraux : Decorator 1/3</vt:lpstr>
      <vt:lpstr>Structuraux : Decorator 2/3</vt:lpstr>
      <vt:lpstr>Structuraux : Decorator 3/3</vt:lpstr>
      <vt:lpstr>Structuraux : Facade 1/3</vt:lpstr>
      <vt:lpstr>Structuraux : Facade 2/3</vt:lpstr>
      <vt:lpstr>Structuraux : Facade 3/3</vt:lpstr>
      <vt:lpstr>Structuraux : Flyweight 1/3</vt:lpstr>
      <vt:lpstr>Structuraux : Flyweight 2/3</vt:lpstr>
      <vt:lpstr>Structuraux : Flyweight 3/3</vt:lpstr>
      <vt:lpstr>Structuraux : Proxy 1/3</vt:lpstr>
      <vt:lpstr>Structuraux : Proxy 2/3</vt:lpstr>
      <vt:lpstr>Structuraux : Proxy 3/3</vt:lpstr>
      <vt:lpstr>Structuraux : exercice decorator</vt:lpstr>
      <vt:lpstr>Structuraux : exercice facade</vt:lpstr>
      <vt:lpstr>Structuraux : ce qu’il faut retenir</vt:lpstr>
      <vt:lpstr>Structuraux : bonnes pratiques</vt:lpstr>
      <vt:lpstr>Comit chapitre 4 Structuraux</vt:lpstr>
      <vt:lpstr>Chapitre 5 : Patterns comportementaux</vt:lpstr>
      <vt:lpstr>Comportementaux : Chain of Responsibility 1/3</vt:lpstr>
      <vt:lpstr>Comportementaux : Chain of Responsibility 2/3</vt:lpstr>
      <vt:lpstr>Comportementaux : Chain of Responsibility 3/3</vt:lpstr>
      <vt:lpstr>Comportementaux : Command 1/3</vt:lpstr>
      <vt:lpstr>Comportementaux : Command 2/3</vt:lpstr>
      <vt:lpstr>Comportementaux : Command 3/3</vt:lpstr>
      <vt:lpstr>Comportementaux : Iterator 1/3</vt:lpstr>
      <vt:lpstr>Comportementaux : Iterator 2/3</vt:lpstr>
      <vt:lpstr>Comportementaux : Iterator 3/3</vt:lpstr>
      <vt:lpstr>Comportementaux : Mediator 1/3</vt:lpstr>
      <vt:lpstr>Comportementaux : Mediator 2/3</vt:lpstr>
      <vt:lpstr>Comportementaux : Mediator 3/3</vt:lpstr>
      <vt:lpstr>Comportementaux : Memento 1/3</vt:lpstr>
      <vt:lpstr>Comportementaux : Memento 2/3</vt:lpstr>
      <vt:lpstr>Comportementaux : Memento 3/3</vt:lpstr>
      <vt:lpstr>Comportementaux : Observer 1/3</vt:lpstr>
      <vt:lpstr>Comportementaux : Observer 2/3</vt:lpstr>
      <vt:lpstr>Comportementaux : Observer 3/3</vt:lpstr>
      <vt:lpstr>Comportementaux : State 1/3</vt:lpstr>
      <vt:lpstr>Comportementaux : State 2/3</vt:lpstr>
      <vt:lpstr>Comportementaux : State 3/3</vt:lpstr>
      <vt:lpstr>Comportementaux : Strategy 1/3</vt:lpstr>
      <vt:lpstr>Comportementaux : Strategy 2/3</vt:lpstr>
      <vt:lpstr>Comportementaux : Strategy 3/3</vt:lpstr>
      <vt:lpstr>Comportementaux : Visitor 1/3</vt:lpstr>
      <vt:lpstr>Comportementaux : Visitor 2/3</vt:lpstr>
      <vt:lpstr>Comportementaux : Visitor 3/3</vt:lpstr>
      <vt:lpstr>Fonctions : ce qu’il faut retenir</vt:lpstr>
      <vt:lpstr>Comit chapitre 5 : Patterns Comportementaux</vt:lpstr>
      <vt:lpstr>Chapitre 6 : Patterns d’architecture</vt:lpstr>
      <vt:lpstr>Architecture : MVC, MVP et MVVM ( 1/4 )</vt:lpstr>
      <vt:lpstr>Architecture : MVC, MVP et MVVM ( 2/4 )</vt:lpstr>
      <vt:lpstr>Architecture : MVC, MVP et MVVM ( 3/4 )</vt:lpstr>
      <vt:lpstr>Architecture : MVC, MVP et MVVM ( 4/4 )</vt:lpstr>
      <vt:lpstr>Architecture : DAO et DTO ( 1/4 )</vt:lpstr>
      <vt:lpstr>Architecture : DAO et DTO ( 2/4 )</vt:lpstr>
      <vt:lpstr>Architecture : DAO et DTO ( 3/4 )</vt:lpstr>
      <vt:lpstr>Architecture : DAO et DTO ( 4/4 )</vt:lpstr>
      <vt:lpstr>Architecture : injection de dépendance ( 1/3 )</vt:lpstr>
      <vt:lpstr>Architecture : injection de dépendance ( 2/3 )</vt:lpstr>
      <vt:lpstr>Architecture : injection de dépendance ( 3/3 )</vt:lpstr>
      <vt:lpstr>Les fonctions : exercice</vt:lpstr>
      <vt:lpstr>Fonctions : ce qu’il faut retenir</vt:lpstr>
      <vt:lpstr>Fonctions : bonnes pratiques</vt:lpstr>
      <vt:lpstr>Fonctions : les conseils du formateur</vt:lpstr>
      <vt:lpstr>Comit chapitre 3 fonctions</vt:lpstr>
      <vt:lpstr>Chapitre 7 : Démarche d’utilisation</vt:lpstr>
      <vt:lpstr>Chapitre 3 : les fonctions</vt:lpstr>
      <vt:lpstr>Les fonctions : exercice</vt:lpstr>
      <vt:lpstr>Fonctions : ce qu’il faut retenir</vt:lpstr>
      <vt:lpstr>Fonctions : bonnes pratiques</vt:lpstr>
      <vt:lpstr>Fonctions : les conseils du formateur</vt:lpstr>
      <vt:lpstr>Comit chapitre 3 fonctions</vt:lpstr>
      <vt:lpstr>Chapitre 8 : Apport de l’IA générative pour la création de patterns</vt:lpstr>
      <vt:lpstr>Chapitre 3 : les fonctions</vt:lpstr>
      <vt:lpstr>Les fonctions : exercice</vt:lpstr>
      <vt:lpstr>Fonctions : ce qu’il faut retenir</vt:lpstr>
      <vt:lpstr>Fonctions : bonnes pratiques</vt:lpstr>
      <vt:lpstr>Fonctions : les conseils du formateur</vt:lpstr>
      <vt:lpstr>Comit chapitre 3 fonctions</vt:lpstr>
      <vt:lpstr>TP de validation des acquis Variables, Tableaux et Fonctions</vt:lpstr>
      <vt:lpstr>TP de validation des acquis</vt:lpstr>
      <vt:lpstr>Suite de la formations et chapitres suivants</vt:lpstr>
      <vt:lpstr>Les bonus du formateur</vt:lpstr>
      <vt:lpstr>Dossier pédagogique</vt:lpstr>
      <vt:lpstr>Formation suivante</vt:lpstr>
      <vt:lpstr>Questions / réponses</vt:lpstr>
      <vt:lpstr>Merci d’avoir suivi cette formation M2I et à très bientôt !</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41</cp:revision>
  <dcterms:created xsi:type="dcterms:W3CDTF">2016-12-19T13:50:22Z</dcterms:created>
  <dcterms:modified xsi:type="dcterms:W3CDTF">2024-11-12T22:47:14Z</dcterms:modified>
</cp:coreProperties>
</file>